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364" r:id="rId2"/>
    <p:sldId id="326" r:id="rId3"/>
    <p:sldId id="256" r:id="rId4"/>
    <p:sldId id="354" r:id="rId5"/>
    <p:sldId id="355" r:id="rId6"/>
    <p:sldId id="279" r:id="rId7"/>
    <p:sldId id="365" r:id="rId8"/>
    <p:sldId id="340" r:id="rId9"/>
    <p:sldId id="357" r:id="rId10"/>
    <p:sldId id="341" r:id="rId11"/>
    <p:sldId id="347" r:id="rId12"/>
    <p:sldId id="358" r:id="rId13"/>
    <p:sldId id="342" r:id="rId14"/>
    <p:sldId id="349" r:id="rId15"/>
    <p:sldId id="359" r:id="rId16"/>
    <p:sldId id="343" r:id="rId17"/>
    <p:sldId id="351" r:id="rId18"/>
    <p:sldId id="362" r:id="rId19"/>
    <p:sldId id="360" r:id="rId20"/>
    <p:sldId id="344" r:id="rId21"/>
    <p:sldId id="363" r:id="rId22"/>
    <p:sldId id="297" r:id="rId23"/>
    <p:sldId id="366" r:id="rId24"/>
    <p:sldId id="338" r:id="rId25"/>
    <p:sldId id="339" r:id="rId26"/>
    <p:sldId id="329" r:id="rId27"/>
    <p:sldId id="263" r:id="rId28"/>
  </p:sldIdLst>
  <p:sldSz cx="12192000" cy="6858000"/>
  <p:notesSz cx="6858000" cy="9144000"/>
  <p:defaultTextStyle>
    <a:defPPr>
      <a:defRPr lang="en-US"/>
    </a:defPPr>
    <a:lvl1pPr marL="0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29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58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7879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173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646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5758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05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4344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1"/>
    <p:restoredTop sz="84626"/>
  </p:normalViewPr>
  <p:slideViewPr>
    <p:cSldViewPr snapToGrid="0" snapToObjects="1">
      <p:cViewPr varScale="1">
        <p:scale>
          <a:sx n="107" d="100"/>
          <a:sy n="107" d="100"/>
        </p:scale>
        <p:origin x="832" y="17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" pitchFamily="2" charset="77"/>
              </a:defRPr>
            </a:lvl1pPr>
          </a:lstStyle>
          <a:p>
            <a:fld id="{7E17F02B-E882-1D47-99BF-26C33AC68C61}" type="datetimeFigureOut">
              <a:rPr lang="en-US" smtClean="0"/>
              <a:pPr/>
              <a:t>9/24/20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" pitchFamily="2" charset="77"/>
              </a:defRPr>
            </a:lvl1pPr>
          </a:lstStyle>
          <a:p>
            <a:fld id="{BC5B43E4-129F-E040-917A-BCFDC488B8D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861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093" rtl="0" eaLnBrk="1" latinLnBrk="0" hangingPunct="1">
      <a:defRPr sz="1200" b="0" i="0" kern="1200">
        <a:solidFill>
          <a:schemeClr val="tx1"/>
        </a:solidFill>
        <a:latin typeface="Montserrat" pitchFamily="2" charset="77"/>
        <a:ea typeface="+mn-ea"/>
        <a:cs typeface="+mn-cs"/>
      </a:defRPr>
    </a:lvl1pPr>
    <a:lvl2pPr marL="457093" algn="l" defTabSz="457093" rtl="0" eaLnBrk="1" latinLnBrk="0" hangingPunct="1">
      <a:defRPr sz="1200" b="0" i="0" kern="1200">
        <a:solidFill>
          <a:schemeClr val="tx1"/>
        </a:solidFill>
        <a:latin typeface="Montserrat" pitchFamily="2" charset="77"/>
        <a:ea typeface="+mn-ea"/>
        <a:cs typeface="+mn-cs"/>
      </a:defRPr>
    </a:lvl2pPr>
    <a:lvl3pPr marL="914187" algn="l" defTabSz="457093" rtl="0" eaLnBrk="1" latinLnBrk="0" hangingPunct="1">
      <a:defRPr sz="1200" b="0" i="0" kern="1200">
        <a:solidFill>
          <a:schemeClr val="tx1"/>
        </a:solidFill>
        <a:latin typeface="Montserrat" pitchFamily="2" charset="77"/>
        <a:ea typeface="+mn-ea"/>
        <a:cs typeface="+mn-cs"/>
      </a:defRPr>
    </a:lvl3pPr>
    <a:lvl4pPr marL="1371279" algn="l" defTabSz="457093" rtl="0" eaLnBrk="1" latinLnBrk="0" hangingPunct="1">
      <a:defRPr sz="1200" b="0" i="0" kern="1200">
        <a:solidFill>
          <a:schemeClr val="tx1"/>
        </a:solidFill>
        <a:latin typeface="Montserrat" pitchFamily="2" charset="77"/>
        <a:ea typeface="+mn-ea"/>
        <a:cs typeface="+mn-cs"/>
      </a:defRPr>
    </a:lvl4pPr>
    <a:lvl5pPr marL="1828372" algn="l" defTabSz="457093" rtl="0" eaLnBrk="1" latinLnBrk="0" hangingPunct="1">
      <a:defRPr sz="1200" b="0" i="0" kern="1200">
        <a:solidFill>
          <a:schemeClr val="tx1"/>
        </a:solidFill>
        <a:latin typeface="Montserrat" pitchFamily="2" charset="77"/>
        <a:ea typeface="+mn-ea"/>
        <a:cs typeface="+mn-cs"/>
      </a:defRPr>
    </a:lvl5pPr>
    <a:lvl6pPr marL="2285465" algn="l" defTabSz="4570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560" algn="l" defTabSz="4570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651" algn="l" defTabSz="4570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744" algn="l" defTabSz="4570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</a:t>
            </a:r>
            <a:r>
              <a:rPr lang="en-US" baseline="0" dirty="0"/>
              <a:t> group created a group working philosophy recently that was a great experience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45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</a:rPr>
              <a:t>Does anyone want to share?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75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marR="0" lvl="0" indent="-318309" algn="l" defTabSz="4570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>
                <a:solidFill>
                  <a:srgbClr val="1F497D"/>
                </a:solidFill>
              </a:rPr>
              <a:t>there are entire fields of pedagogy that research the most effective ways to teach – use this information when you can get it, as there can be simple things you can do to make a big difference in your class</a:t>
            </a:r>
          </a:p>
          <a:p>
            <a:pPr marL="318309" indent="-318309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</a:rPr>
              <a:t>rubrics!</a:t>
            </a:r>
          </a:p>
          <a:p>
            <a:pPr marL="318309" indent="-318309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</a:rPr>
              <a:t>use of Canvas to quiz students – low stakes</a:t>
            </a:r>
          </a:p>
          <a:p>
            <a:pPr marL="318309" indent="-318309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</a:rPr>
              <a:t>outlining the purpose of an assignment leads to improved motivation to complete and investment in outcomes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644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marR="0" lvl="0" indent="-318309" algn="l" defTabSz="4570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8709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marR="0" lvl="0" indent="-318309" algn="l" defTabSz="4570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6463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61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511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471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</a:rPr>
              <a:t>anyone want to share their thoughts?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4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7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680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</a:t>
            </a:r>
            <a:r>
              <a:rPr lang="en-US" baseline="0" dirty="0"/>
              <a:t> group created a group working philosophy recently that was a great experience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4300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1101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4264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148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</a:t>
            </a:r>
            <a:r>
              <a:rPr lang="en-US" baseline="0" dirty="0"/>
              <a:t> group created a group working philosophy recently that was a great experience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28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234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44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183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</a:rPr>
              <a:t>Does anyone want to share what they wrote?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913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22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18309" indent="-318309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</a:rPr>
              <a:t>I have taught: Geology in the Movies; Hydrogeology (service class); Glaciology; Graduate Seminars; Intro to the Cryosphere; Preparing Future Faculty; Proposal Writing; and Earth in 2100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5B43E4-129F-E040-917A-BCFDC488B8D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229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493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9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48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976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470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6964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45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5952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744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24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154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08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397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941">
                <a:solidFill>
                  <a:schemeClr val="tx1">
                    <a:tint val="75000"/>
                  </a:schemeClr>
                </a:solidFill>
              </a:defRPr>
            </a:lvl1pPr>
            <a:lvl2pPr marL="449399" indent="0">
              <a:buNone/>
              <a:defRPr sz="1765">
                <a:solidFill>
                  <a:schemeClr val="tx1">
                    <a:tint val="75000"/>
                  </a:schemeClr>
                </a:solidFill>
              </a:defRPr>
            </a:lvl2pPr>
            <a:lvl3pPr marL="898800" indent="0">
              <a:buNone/>
              <a:defRPr sz="1588">
                <a:solidFill>
                  <a:schemeClr val="tx1">
                    <a:tint val="75000"/>
                  </a:schemeClr>
                </a:solidFill>
              </a:defRPr>
            </a:lvl3pPr>
            <a:lvl4pPr marL="1348200" indent="0">
              <a:buNone/>
              <a:defRPr sz="1412">
                <a:solidFill>
                  <a:schemeClr val="tx1">
                    <a:tint val="75000"/>
                  </a:schemeClr>
                </a:solidFill>
              </a:defRPr>
            </a:lvl4pPr>
            <a:lvl5pPr marL="1797601" indent="0">
              <a:buNone/>
              <a:defRPr sz="1412">
                <a:solidFill>
                  <a:schemeClr val="tx1">
                    <a:tint val="75000"/>
                  </a:schemeClr>
                </a:solidFill>
              </a:defRPr>
            </a:lvl5pPr>
            <a:lvl6pPr marL="2247002" indent="0">
              <a:buNone/>
              <a:defRPr sz="1412">
                <a:solidFill>
                  <a:schemeClr val="tx1">
                    <a:tint val="75000"/>
                  </a:schemeClr>
                </a:solidFill>
              </a:defRPr>
            </a:lvl6pPr>
            <a:lvl7pPr marL="2696401" indent="0">
              <a:buNone/>
              <a:defRPr sz="1412">
                <a:solidFill>
                  <a:schemeClr val="tx1">
                    <a:tint val="75000"/>
                  </a:schemeClr>
                </a:solidFill>
              </a:defRPr>
            </a:lvl7pPr>
            <a:lvl8pPr marL="3145802" indent="0">
              <a:buNone/>
              <a:defRPr sz="1412">
                <a:solidFill>
                  <a:schemeClr val="tx1">
                    <a:tint val="75000"/>
                  </a:schemeClr>
                </a:solidFill>
              </a:defRPr>
            </a:lvl8pPr>
            <a:lvl9pPr marL="3595201" indent="0">
              <a:buNone/>
              <a:defRPr sz="14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50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735"/>
            </a:lvl1pPr>
            <a:lvl2pPr>
              <a:defRPr sz="2382"/>
            </a:lvl2pPr>
            <a:lvl3pPr>
              <a:defRPr sz="1941"/>
            </a:lvl3pPr>
            <a:lvl4pPr>
              <a:defRPr sz="1765"/>
            </a:lvl4pPr>
            <a:lvl5pPr>
              <a:defRPr sz="1765"/>
            </a:lvl5pPr>
            <a:lvl6pPr>
              <a:defRPr sz="1765"/>
            </a:lvl6pPr>
            <a:lvl7pPr>
              <a:defRPr sz="1765"/>
            </a:lvl7pPr>
            <a:lvl8pPr>
              <a:defRPr sz="1765"/>
            </a:lvl8pPr>
            <a:lvl9pPr>
              <a:defRPr sz="17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735"/>
            </a:lvl1pPr>
            <a:lvl2pPr>
              <a:defRPr sz="2382"/>
            </a:lvl2pPr>
            <a:lvl3pPr>
              <a:defRPr sz="1941"/>
            </a:lvl3pPr>
            <a:lvl4pPr>
              <a:defRPr sz="1765"/>
            </a:lvl4pPr>
            <a:lvl5pPr>
              <a:defRPr sz="1765"/>
            </a:lvl5pPr>
            <a:lvl6pPr>
              <a:defRPr sz="1765"/>
            </a:lvl6pPr>
            <a:lvl7pPr>
              <a:defRPr sz="1765"/>
            </a:lvl7pPr>
            <a:lvl8pPr>
              <a:defRPr sz="1765"/>
            </a:lvl8pPr>
            <a:lvl9pPr>
              <a:defRPr sz="17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003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2" y="1535113"/>
            <a:ext cx="5386918" cy="639762"/>
          </a:xfrm>
        </p:spPr>
        <p:txBody>
          <a:bodyPr anchor="b"/>
          <a:lstStyle>
            <a:lvl1pPr marL="0" indent="0">
              <a:buNone/>
              <a:defRPr sz="2382" b="1"/>
            </a:lvl1pPr>
            <a:lvl2pPr marL="449399" indent="0">
              <a:buNone/>
              <a:defRPr sz="1941" b="1"/>
            </a:lvl2pPr>
            <a:lvl3pPr marL="898800" indent="0">
              <a:buNone/>
              <a:defRPr sz="1765" b="1"/>
            </a:lvl3pPr>
            <a:lvl4pPr marL="1348200" indent="0">
              <a:buNone/>
              <a:defRPr sz="1588" b="1"/>
            </a:lvl4pPr>
            <a:lvl5pPr marL="1797601" indent="0">
              <a:buNone/>
              <a:defRPr sz="1588" b="1"/>
            </a:lvl5pPr>
            <a:lvl6pPr marL="2247002" indent="0">
              <a:buNone/>
              <a:defRPr sz="1588" b="1"/>
            </a:lvl6pPr>
            <a:lvl7pPr marL="2696401" indent="0">
              <a:buNone/>
              <a:defRPr sz="1588" b="1"/>
            </a:lvl7pPr>
            <a:lvl8pPr marL="3145802" indent="0">
              <a:buNone/>
              <a:defRPr sz="1588" b="1"/>
            </a:lvl8pPr>
            <a:lvl9pPr marL="3595201" indent="0">
              <a:buNone/>
              <a:defRPr sz="158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2" y="2174875"/>
            <a:ext cx="5386918" cy="3951288"/>
          </a:xfrm>
        </p:spPr>
        <p:txBody>
          <a:bodyPr/>
          <a:lstStyle>
            <a:lvl1pPr>
              <a:defRPr sz="2382"/>
            </a:lvl1pPr>
            <a:lvl2pPr>
              <a:defRPr sz="1941"/>
            </a:lvl2pPr>
            <a:lvl3pPr>
              <a:defRPr sz="1765"/>
            </a:lvl3pPr>
            <a:lvl4pPr>
              <a:defRPr sz="1588"/>
            </a:lvl4pPr>
            <a:lvl5pPr>
              <a:defRPr sz="1588"/>
            </a:lvl5pPr>
            <a:lvl6pPr>
              <a:defRPr sz="1588"/>
            </a:lvl6pPr>
            <a:lvl7pPr>
              <a:defRPr sz="1588"/>
            </a:lvl7pPr>
            <a:lvl8pPr>
              <a:defRPr sz="1588"/>
            </a:lvl8pPr>
            <a:lvl9pPr>
              <a:defRPr sz="15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4" cy="639762"/>
          </a:xfrm>
        </p:spPr>
        <p:txBody>
          <a:bodyPr anchor="b"/>
          <a:lstStyle>
            <a:lvl1pPr marL="0" indent="0">
              <a:buNone/>
              <a:defRPr sz="2382" b="1"/>
            </a:lvl1pPr>
            <a:lvl2pPr marL="449399" indent="0">
              <a:buNone/>
              <a:defRPr sz="1941" b="1"/>
            </a:lvl2pPr>
            <a:lvl3pPr marL="898800" indent="0">
              <a:buNone/>
              <a:defRPr sz="1765" b="1"/>
            </a:lvl3pPr>
            <a:lvl4pPr marL="1348200" indent="0">
              <a:buNone/>
              <a:defRPr sz="1588" b="1"/>
            </a:lvl4pPr>
            <a:lvl5pPr marL="1797601" indent="0">
              <a:buNone/>
              <a:defRPr sz="1588" b="1"/>
            </a:lvl5pPr>
            <a:lvl6pPr marL="2247002" indent="0">
              <a:buNone/>
              <a:defRPr sz="1588" b="1"/>
            </a:lvl6pPr>
            <a:lvl7pPr marL="2696401" indent="0">
              <a:buNone/>
              <a:defRPr sz="1588" b="1"/>
            </a:lvl7pPr>
            <a:lvl8pPr marL="3145802" indent="0">
              <a:buNone/>
              <a:defRPr sz="1588" b="1"/>
            </a:lvl8pPr>
            <a:lvl9pPr marL="3595201" indent="0">
              <a:buNone/>
              <a:defRPr sz="158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4" cy="3951288"/>
          </a:xfrm>
        </p:spPr>
        <p:txBody>
          <a:bodyPr/>
          <a:lstStyle>
            <a:lvl1pPr>
              <a:defRPr sz="2382"/>
            </a:lvl1pPr>
            <a:lvl2pPr>
              <a:defRPr sz="1941"/>
            </a:lvl2pPr>
            <a:lvl3pPr>
              <a:defRPr sz="1765"/>
            </a:lvl3pPr>
            <a:lvl4pPr>
              <a:defRPr sz="1588"/>
            </a:lvl4pPr>
            <a:lvl5pPr>
              <a:defRPr sz="1588"/>
            </a:lvl5pPr>
            <a:lvl6pPr>
              <a:defRPr sz="1588"/>
            </a:lvl6pPr>
            <a:lvl7pPr>
              <a:defRPr sz="1588"/>
            </a:lvl7pPr>
            <a:lvl8pPr>
              <a:defRPr sz="1588"/>
            </a:lvl8pPr>
            <a:lvl9pPr>
              <a:defRPr sz="158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59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40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172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194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4" y="273050"/>
            <a:ext cx="6815667" cy="5853113"/>
          </a:xfrm>
        </p:spPr>
        <p:txBody>
          <a:bodyPr/>
          <a:lstStyle>
            <a:lvl1pPr>
              <a:defRPr sz="3177"/>
            </a:lvl1pPr>
            <a:lvl2pPr>
              <a:defRPr sz="2735"/>
            </a:lvl2pPr>
            <a:lvl3pPr>
              <a:defRPr sz="2382"/>
            </a:lvl3pPr>
            <a:lvl4pPr>
              <a:defRPr sz="1941"/>
            </a:lvl4pPr>
            <a:lvl5pPr>
              <a:defRPr sz="1941"/>
            </a:lvl5pPr>
            <a:lvl6pPr>
              <a:defRPr sz="1941"/>
            </a:lvl6pPr>
            <a:lvl7pPr>
              <a:defRPr sz="1941"/>
            </a:lvl7pPr>
            <a:lvl8pPr>
              <a:defRPr sz="1941"/>
            </a:lvl8pPr>
            <a:lvl9pPr>
              <a:defRPr sz="194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0"/>
            <a:ext cx="4011084" cy="4691063"/>
          </a:xfrm>
        </p:spPr>
        <p:txBody>
          <a:bodyPr/>
          <a:lstStyle>
            <a:lvl1pPr marL="0" indent="0">
              <a:buNone/>
              <a:defRPr sz="1412"/>
            </a:lvl1pPr>
            <a:lvl2pPr marL="449399" indent="0">
              <a:buNone/>
              <a:defRPr sz="1147"/>
            </a:lvl2pPr>
            <a:lvl3pPr marL="898800" indent="0">
              <a:buNone/>
              <a:defRPr sz="971"/>
            </a:lvl3pPr>
            <a:lvl4pPr marL="1348200" indent="0">
              <a:buNone/>
              <a:defRPr sz="882"/>
            </a:lvl4pPr>
            <a:lvl5pPr marL="1797601" indent="0">
              <a:buNone/>
              <a:defRPr sz="882"/>
            </a:lvl5pPr>
            <a:lvl6pPr marL="2247002" indent="0">
              <a:buNone/>
              <a:defRPr sz="882"/>
            </a:lvl6pPr>
            <a:lvl7pPr marL="2696401" indent="0">
              <a:buNone/>
              <a:defRPr sz="882"/>
            </a:lvl7pPr>
            <a:lvl8pPr marL="3145802" indent="0">
              <a:buNone/>
              <a:defRPr sz="882"/>
            </a:lvl8pPr>
            <a:lvl9pPr marL="3595201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76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8" y="4800600"/>
            <a:ext cx="7315200" cy="566738"/>
          </a:xfrm>
        </p:spPr>
        <p:txBody>
          <a:bodyPr anchor="b"/>
          <a:lstStyle>
            <a:lvl1pPr algn="l">
              <a:defRPr sz="1941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8" y="612775"/>
            <a:ext cx="7315200" cy="4114800"/>
          </a:xfrm>
        </p:spPr>
        <p:txBody>
          <a:bodyPr/>
          <a:lstStyle>
            <a:lvl1pPr marL="0" indent="0">
              <a:buNone/>
              <a:defRPr sz="3177"/>
            </a:lvl1pPr>
            <a:lvl2pPr marL="449399" indent="0">
              <a:buNone/>
              <a:defRPr sz="2735"/>
            </a:lvl2pPr>
            <a:lvl3pPr marL="898800" indent="0">
              <a:buNone/>
              <a:defRPr sz="2382"/>
            </a:lvl3pPr>
            <a:lvl4pPr marL="1348200" indent="0">
              <a:buNone/>
              <a:defRPr sz="1941"/>
            </a:lvl4pPr>
            <a:lvl5pPr marL="1797601" indent="0">
              <a:buNone/>
              <a:defRPr sz="1941"/>
            </a:lvl5pPr>
            <a:lvl6pPr marL="2247002" indent="0">
              <a:buNone/>
              <a:defRPr sz="1941"/>
            </a:lvl6pPr>
            <a:lvl7pPr marL="2696401" indent="0">
              <a:buNone/>
              <a:defRPr sz="1941"/>
            </a:lvl7pPr>
            <a:lvl8pPr marL="3145802" indent="0">
              <a:buNone/>
              <a:defRPr sz="1941"/>
            </a:lvl8pPr>
            <a:lvl9pPr marL="3595201" indent="0">
              <a:buNone/>
              <a:defRPr sz="1941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8" y="5367338"/>
            <a:ext cx="7315200" cy="804862"/>
          </a:xfrm>
        </p:spPr>
        <p:txBody>
          <a:bodyPr/>
          <a:lstStyle>
            <a:lvl1pPr marL="0" indent="0">
              <a:buNone/>
              <a:defRPr sz="1412"/>
            </a:lvl1pPr>
            <a:lvl2pPr marL="449399" indent="0">
              <a:buNone/>
              <a:defRPr sz="1147"/>
            </a:lvl2pPr>
            <a:lvl3pPr marL="898800" indent="0">
              <a:buNone/>
              <a:defRPr sz="971"/>
            </a:lvl3pPr>
            <a:lvl4pPr marL="1348200" indent="0">
              <a:buNone/>
              <a:defRPr sz="882"/>
            </a:lvl4pPr>
            <a:lvl5pPr marL="1797601" indent="0">
              <a:buNone/>
              <a:defRPr sz="882"/>
            </a:lvl5pPr>
            <a:lvl6pPr marL="2247002" indent="0">
              <a:buNone/>
              <a:defRPr sz="882"/>
            </a:lvl6pPr>
            <a:lvl7pPr marL="2696401" indent="0">
              <a:buNone/>
              <a:defRPr sz="882"/>
            </a:lvl7pPr>
            <a:lvl8pPr marL="3145802" indent="0">
              <a:buNone/>
              <a:defRPr sz="882"/>
            </a:lvl8pPr>
            <a:lvl9pPr marL="3595201" indent="0">
              <a:buNone/>
              <a:defRPr sz="8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E8EA2-66EA-0C41-973C-06CB4EBAA1AC}" type="datetimeFigureOut">
              <a:rPr lang="en-US" smtClean="0"/>
              <a:t>9/24/20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57169-9ED2-8446-B391-FE8D34B6C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11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101858" tIns="50929" rIns="101858" bIns="5092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101858" tIns="50929" rIns="101858" bIns="5092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101858" tIns="50929" rIns="101858" bIns="50929" rtlCol="0" anchor="ctr"/>
          <a:lstStyle>
            <a:lvl1pPr algn="l">
              <a:defRPr sz="1147" b="0" i="0">
                <a:solidFill>
                  <a:schemeClr val="tx1">
                    <a:tint val="75000"/>
                  </a:schemeClr>
                </a:solidFill>
                <a:latin typeface="Montserrat" pitchFamily="2" charset="77"/>
              </a:defRPr>
            </a:lvl1pPr>
          </a:lstStyle>
          <a:p>
            <a:fld id="{487E8EA2-66EA-0C41-973C-06CB4EBAA1AC}" type="datetimeFigureOut">
              <a:rPr lang="en-US" smtClean="0"/>
              <a:pPr/>
              <a:t>9/24/20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101858" tIns="50929" rIns="101858" bIns="50929" rtlCol="0" anchor="ctr"/>
          <a:lstStyle>
            <a:lvl1pPr algn="ctr">
              <a:defRPr sz="1147" b="0" i="0">
                <a:solidFill>
                  <a:schemeClr val="tx1">
                    <a:tint val="75000"/>
                  </a:schemeClr>
                </a:solidFill>
                <a:latin typeface="Montserra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101858" tIns="50929" rIns="101858" bIns="50929" rtlCol="0" anchor="ctr"/>
          <a:lstStyle>
            <a:lvl1pPr algn="r">
              <a:defRPr sz="1147" b="0" i="0">
                <a:solidFill>
                  <a:schemeClr val="tx1">
                    <a:tint val="75000"/>
                  </a:schemeClr>
                </a:solidFill>
                <a:latin typeface="Montserrat" pitchFamily="2" charset="77"/>
              </a:defRPr>
            </a:lvl1pPr>
          </a:lstStyle>
          <a:p>
            <a:fld id="{5DB57169-9ED2-8446-B391-FE8D34B6CC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323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49399" rtl="0" eaLnBrk="1" latinLnBrk="0" hangingPunct="1">
        <a:spcBef>
          <a:spcPct val="0"/>
        </a:spcBef>
        <a:buNone/>
        <a:defRPr sz="4324" b="0" i="0" kern="1200">
          <a:solidFill>
            <a:schemeClr val="tx1"/>
          </a:solidFill>
          <a:latin typeface="Montserrat" pitchFamily="2" charset="77"/>
          <a:ea typeface="+mj-ea"/>
          <a:cs typeface="+mj-cs"/>
        </a:defRPr>
      </a:lvl1pPr>
    </p:titleStyle>
    <p:bodyStyle>
      <a:lvl1pPr marL="337050" indent="-337050" algn="l" defTabSz="449399" rtl="0" eaLnBrk="1" latinLnBrk="0" hangingPunct="1">
        <a:spcBef>
          <a:spcPct val="20000"/>
        </a:spcBef>
        <a:buFont typeface="Arial"/>
        <a:buChar char="•"/>
        <a:defRPr sz="3177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730275" indent="-280876" algn="l" defTabSz="449399" rtl="0" eaLnBrk="1" latinLnBrk="0" hangingPunct="1">
        <a:spcBef>
          <a:spcPct val="20000"/>
        </a:spcBef>
        <a:buFont typeface="Arial"/>
        <a:buChar char="–"/>
        <a:defRPr sz="2735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23501" indent="-224700" algn="l" defTabSz="449399" rtl="0" eaLnBrk="1" latinLnBrk="0" hangingPunct="1">
        <a:spcBef>
          <a:spcPct val="20000"/>
        </a:spcBef>
        <a:buFont typeface="Arial"/>
        <a:buChar char="•"/>
        <a:defRPr sz="2382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572900" indent="-224700" algn="l" defTabSz="449399" rtl="0" eaLnBrk="1" latinLnBrk="0" hangingPunct="1">
        <a:spcBef>
          <a:spcPct val="20000"/>
        </a:spcBef>
        <a:buFont typeface="Arial"/>
        <a:buChar char="–"/>
        <a:defRPr sz="1941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22301" indent="-224700" algn="l" defTabSz="449399" rtl="0" eaLnBrk="1" latinLnBrk="0" hangingPunct="1">
        <a:spcBef>
          <a:spcPct val="20000"/>
        </a:spcBef>
        <a:buFont typeface="Arial"/>
        <a:buChar char="»"/>
        <a:defRPr sz="1941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471701" indent="-224700" algn="l" defTabSz="449399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6pPr>
      <a:lvl7pPr marL="2921102" indent="-224700" algn="l" defTabSz="449399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7pPr>
      <a:lvl8pPr marL="3370502" indent="-224700" algn="l" defTabSz="449399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8pPr>
      <a:lvl9pPr marL="3819903" indent="-224700" algn="l" defTabSz="449399" rtl="0" eaLnBrk="1" latinLnBrk="0" hangingPunct="1">
        <a:spcBef>
          <a:spcPct val="20000"/>
        </a:spcBef>
        <a:buFont typeface="Arial"/>
        <a:buChar char="•"/>
        <a:defRPr sz="19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9399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49399" algn="l" defTabSz="449399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898800" algn="l" defTabSz="449399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48200" algn="l" defTabSz="449399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797601" algn="l" defTabSz="449399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47002" algn="l" defTabSz="449399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696401" algn="l" defTabSz="449399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45802" algn="l" defTabSz="449399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595201" algn="l" defTabSz="449399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BB3500-F9B6-B04A-8F58-D2836BC4C858}"/>
              </a:ext>
            </a:extLst>
          </p:cNvPr>
          <p:cNvSpPr txBox="1"/>
          <p:nvPr/>
        </p:nvSpPr>
        <p:spPr>
          <a:xfrm>
            <a:off x="83698" y="0"/>
            <a:ext cx="8608647" cy="718406"/>
          </a:xfrm>
          <a:prstGeom prst="rect">
            <a:avLst/>
          </a:prstGeom>
          <a:noFill/>
        </p:spPr>
        <p:txBody>
          <a:bodyPr wrap="none" lIns="101858" tIns="50929" rIns="101858" bIns="50929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Academic Application Package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80D7E1-B872-2449-88C2-ED71B65A696E}"/>
              </a:ext>
            </a:extLst>
          </p:cNvPr>
          <p:cNvSpPr txBox="1"/>
          <p:nvPr/>
        </p:nvSpPr>
        <p:spPr>
          <a:xfrm>
            <a:off x="343589" y="1199542"/>
            <a:ext cx="949971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1F497D"/>
                </a:solidFill>
                <a:latin typeface="Montserrat" pitchFamily="2" charset="77"/>
              </a:rPr>
              <a:t>Cover Letter + CV (due Sept. 17 for in-class peer review)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1F497D"/>
                </a:solidFill>
                <a:latin typeface="Montserrat" pitchFamily="2" charset="77"/>
              </a:rPr>
              <a:t>Research Statement (due Sept. 23 for in-class peer review)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1F497D"/>
                </a:solidFill>
                <a:latin typeface="Montserrat" pitchFamily="2" charset="77"/>
              </a:rPr>
              <a:t>Teaching Statement (due Sept. 30 for in-class peer review)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1F497D"/>
                </a:solidFill>
                <a:latin typeface="Montserrat" pitchFamily="2" charset="77"/>
              </a:rPr>
              <a:t>Diversity Statement (due Oct 7 for in-class peer review)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1F497D"/>
                </a:solidFill>
                <a:latin typeface="Montserrat" pitchFamily="2" charset="77"/>
              </a:rPr>
              <a:t>First 5-min of Job Talk (due Oct. 15)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1F497D"/>
                </a:solidFill>
                <a:latin typeface="Montserrat" pitchFamily="2" charset="77"/>
              </a:rPr>
              <a:t>Entire package revised (due Nov. 12)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1F497D"/>
                </a:solidFill>
                <a:latin typeface="Montserrat" pitchFamily="2" charset="77"/>
              </a:rPr>
              <a:t>Webpage (due Dec. 3)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E3C11796-7163-C940-B33B-C4350B3A9C35}"/>
              </a:ext>
            </a:extLst>
          </p:cNvPr>
          <p:cNvSpPr/>
          <p:nvPr/>
        </p:nvSpPr>
        <p:spPr>
          <a:xfrm>
            <a:off x="9618956" y="1267713"/>
            <a:ext cx="284086" cy="1497259"/>
          </a:xfrm>
          <a:prstGeom prst="rightBrace">
            <a:avLst>
              <a:gd name="adj1" fmla="val 117708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Montserrat" pitchFamily="2" charset="77"/>
            </a:endParaRP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57E49616-E88E-B24D-BFF3-C3BE2CF8D94C}"/>
              </a:ext>
            </a:extLst>
          </p:cNvPr>
          <p:cNvCxnSpPr>
            <a:cxnSpLocks/>
          </p:cNvCxnSpPr>
          <p:nvPr/>
        </p:nvCxnSpPr>
        <p:spPr>
          <a:xfrm rot="10800000" flipV="1">
            <a:off x="6359858" y="2013856"/>
            <a:ext cx="3557031" cy="1288901"/>
          </a:xfrm>
          <a:prstGeom prst="bentConnector3">
            <a:avLst>
              <a:gd name="adj1" fmla="val -17912"/>
            </a:avLst>
          </a:prstGeom>
          <a:ln w="31750">
            <a:solidFill>
              <a:srgbClr val="C00000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598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456B8C-74AB-5640-B07A-49FBDDB4E1BB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B52712-56C5-0B4B-B69F-B7EDC2BAE592}"/>
              </a:ext>
            </a:extLst>
          </p:cNvPr>
          <p:cNvSpPr txBox="1"/>
          <p:nvPr/>
        </p:nvSpPr>
        <p:spPr>
          <a:xfrm>
            <a:off x="0" y="895989"/>
            <a:ext cx="12191999" cy="1177203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2. STUDENT-CENTERED GOALS: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course content can be both </a:t>
            </a:r>
            <a:r>
              <a:rPr lang="en-US" sz="1765" u="sng" dirty="0">
                <a:solidFill>
                  <a:srgbClr val="1F497D"/>
                </a:solidFill>
                <a:latin typeface="Montserrat" pitchFamily="2" charset="77"/>
              </a:rPr>
              <a:t>disciplinary knowledge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(e.g. describe processes occurring at the Earth’s surface) </a:t>
            </a:r>
            <a:r>
              <a:rPr lang="en-US" sz="1765" i="1" dirty="0">
                <a:solidFill>
                  <a:srgbClr val="1F497D"/>
                </a:solidFill>
                <a:latin typeface="Montserrat" pitchFamily="2" charset="77"/>
              </a:rPr>
              <a:t>and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</a:t>
            </a:r>
            <a:r>
              <a:rPr lang="en-US" sz="1765" u="sng" dirty="0">
                <a:solidFill>
                  <a:srgbClr val="1F497D"/>
                </a:solidFill>
                <a:latin typeface="Montserrat" pitchFamily="2" charset="77"/>
              </a:rPr>
              <a:t>skills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that are important for your students to succeed in your field (e.g. problem-solving, communication, quantitative, map-making, etc.) </a:t>
            </a:r>
          </a:p>
        </p:txBody>
      </p:sp>
    </p:spTree>
    <p:extLst>
      <p:ext uri="{BB962C8B-B14F-4D97-AF65-F5344CB8AC3E}">
        <p14:creationId xmlns:p14="http://schemas.microsoft.com/office/powerpoint/2010/main" val="3611042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89"/>
            <a:ext cx="12191999" cy="2535267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2. STUDENT-CENTERED GOALS: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course content can be both </a:t>
            </a:r>
            <a:r>
              <a:rPr lang="en-US" sz="1765" u="sng" dirty="0">
                <a:solidFill>
                  <a:srgbClr val="1F497D"/>
                </a:solidFill>
                <a:latin typeface="Montserrat" pitchFamily="2" charset="77"/>
              </a:rPr>
              <a:t>disciplinary knowledge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(e.g. describe processes occurring at the Earth’s surface) </a:t>
            </a:r>
            <a:r>
              <a:rPr lang="en-US" sz="1765" i="1" dirty="0">
                <a:solidFill>
                  <a:srgbClr val="1F497D"/>
                </a:solidFill>
                <a:latin typeface="Montserrat" pitchFamily="2" charset="77"/>
              </a:rPr>
              <a:t>and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</a:t>
            </a:r>
            <a:r>
              <a:rPr lang="en-US" sz="1765" u="sng" dirty="0">
                <a:solidFill>
                  <a:srgbClr val="1F497D"/>
                </a:solidFill>
                <a:latin typeface="Montserrat" pitchFamily="2" charset="77"/>
              </a:rPr>
              <a:t>skills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that are important for your students to succeed in your field (e.g. problem-solving, communication, quantitative, map-making, etc.) 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write about the courses you would like to teach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does this class fit into existing curriculum at the institution you’re applying to?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consider contacting the chair to get a sense of the teaching expectations if they are not clear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make distinctions: you are likely to teach different types of classes including some in your specialty and service classes – do you have different approaches for each?</a:t>
            </a:r>
            <a:endParaRPr lang="en-US" sz="1765" dirty="0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DE88EB-9908-8042-A5D6-3A3C6A6DCF84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</p:spTree>
    <p:extLst>
      <p:ext uri="{BB962C8B-B14F-4D97-AF65-F5344CB8AC3E}">
        <p14:creationId xmlns:p14="http://schemas.microsoft.com/office/powerpoint/2010/main" val="3296412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89"/>
            <a:ext cx="12191999" cy="2535267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2. STUDENT-CENTERED GOALS: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course content can be both </a:t>
            </a:r>
            <a:r>
              <a:rPr lang="en-US" sz="1765" u="sng" dirty="0">
                <a:solidFill>
                  <a:srgbClr val="1F497D"/>
                </a:solidFill>
                <a:latin typeface="Montserrat" pitchFamily="2" charset="77"/>
              </a:rPr>
              <a:t>disciplinary knowledge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(e.g. describe processes occurring at the Earth’s surface) </a:t>
            </a:r>
            <a:r>
              <a:rPr lang="en-US" sz="1765" i="1" dirty="0">
                <a:solidFill>
                  <a:srgbClr val="1F497D"/>
                </a:solidFill>
                <a:latin typeface="Montserrat" pitchFamily="2" charset="77"/>
              </a:rPr>
              <a:t>and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</a:t>
            </a:r>
            <a:r>
              <a:rPr lang="en-US" sz="1765" u="sng" dirty="0">
                <a:solidFill>
                  <a:srgbClr val="1F497D"/>
                </a:solidFill>
                <a:latin typeface="Montserrat" pitchFamily="2" charset="77"/>
              </a:rPr>
              <a:t>skills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that are important for your students to succeed in your field (e.g. problem-solving, communication, quantitative, map-making, etc.) 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write about the courses you would like to teach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does this class fit into existing curriculum at the institution you’re applying to?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consider contacting the chair to get a sense of the teaching expectations if they are not clear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make distinctions: you are likely to teach different types of classes including some in your specialty and service classes – do you have different approaches for each?</a:t>
            </a:r>
            <a:endParaRPr lang="en-US" sz="1765" dirty="0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DE88EB-9908-8042-A5D6-3A3C6A6DCF84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022207-F905-FE4D-BC94-62AD84D223E3}"/>
              </a:ext>
            </a:extLst>
          </p:cNvPr>
          <p:cNvSpPr txBox="1"/>
          <p:nvPr/>
        </p:nvSpPr>
        <p:spPr>
          <a:xfrm>
            <a:off x="734773" y="4268206"/>
            <a:ext cx="10653663" cy="416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2118" dirty="0">
                <a:solidFill>
                  <a:schemeClr val="tx2"/>
                </a:solidFill>
                <a:latin typeface="Montserrat" pitchFamily="2" charset="77"/>
              </a:rPr>
              <a:t>EXERCISE: </a:t>
            </a:r>
            <a:r>
              <a:rPr lang="en-US" sz="2118" i="1" dirty="0">
                <a:solidFill>
                  <a:schemeClr val="tx2"/>
                </a:solidFill>
                <a:latin typeface="Montserrat" pitchFamily="2" charset="77"/>
              </a:rPr>
              <a:t>what knowledge and skills do you wish to foster in your students?</a:t>
            </a:r>
          </a:p>
        </p:txBody>
      </p:sp>
    </p:spTree>
    <p:extLst>
      <p:ext uri="{BB962C8B-B14F-4D97-AF65-F5344CB8AC3E}">
        <p14:creationId xmlns:p14="http://schemas.microsoft.com/office/powerpoint/2010/main" val="916793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89"/>
            <a:ext cx="12191999" cy="3350105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3. INSTRUCTIONAL METHODS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do you translate your teaching goals into action?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Be specific. Instead of </a:t>
            </a:r>
            <a:r>
              <a:rPr lang="en-US" sz="1765" i="1" dirty="0">
                <a:solidFill>
                  <a:srgbClr val="1F497D"/>
                </a:solidFill>
                <a:latin typeface="Montserrat" pitchFamily="2" charset="77"/>
              </a:rPr>
              <a:t>“I will work to encourage collaboration in the classroom.”, 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use</a:t>
            </a:r>
            <a:r>
              <a:rPr lang="en-US" sz="1765" i="1" dirty="0">
                <a:solidFill>
                  <a:srgbClr val="1F497D"/>
                </a:solidFill>
                <a:latin typeface="Montserrat" pitchFamily="2" charset="77"/>
              </a:rPr>
              <a:t> “I will work to encourage collaboration in the classroom with team-based learning techniques and group projects.”</a:t>
            </a: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19D1F7-ACBB-4C45-B5AF-43CAA6526E7F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</p:spTree>
    <p:extLst>
      <p:ext uri="{BB962C8B-B14F-4D97-AF65-F5344CB8AC3E}">
        <p14:creationId xmlns:p14="http://schemas.microsoft.com/office/powerpoint/2010/main" val="2392133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AB320FA-32F0-5B44-B606-2353758289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70" t="17980" r="34848" b="13738"/>
          <a:stretch/>
        </p:blipFill>
        <p:spPr>
          <a:xfrm>
            <a:off x="2614551" y="2465669"/>
            <a:ext cx="2479062" cy="34482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895989"/>
            <a:ext cx="12191999" cy="1720429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3. INSTRUCTIONAL METHODS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do you translate your teaching goals into action?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you can develop a philosophy by reading a few highly regarded books on teaching and learning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this demonstrates that you take teaching seriously enough to view it as a discipline worthy of study – a commitment that will sit well with search committees at teaching-focused schools</a:t>
            </a: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C8E53D-5DD0-5F4C-86DC-7A7308DB359D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A837A17-59DC-854A-940D-E5D2B0221E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055" t="17490" r="34560" b="13073"/>
          <a:stretch/>
        </p:blipFill>
        <p:spPr>
          <a:xfrm>
            <a:off x="89066" y="2595099"/>
            <a:ext cx="2690704" cy="3720594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56F34F06-A961-114F-8CC9-DE34F3F80E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086" t="36970" r="62752" b="24445"/>
          <a:stretch/>
        </p:blipFill>
        <p:spPr>
          <a:xfrm>
            <a:off x="5090110" y="2632363"/>
            <a:ext cx="2406070" cy="3590307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125BA87C-607E-7A4E-9070-5447596F7A2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510" t="23031" r="37879" b="20404"/>
          <a:stretch/>
        </p:blipFill>
        <p:spPr>
          <a:xfrm>
            <a:off x="7472991" y="3182397"/>
            <a:ext cx="2454779" cy="367560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838EEB-06D2-4E48-825D-4842CC1399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24642" y="2802577"/>
            <a:ext cx="2467357" cy="3193049"/>
          </a:xfrm>
          <a:prstGeom prst="rect">
            <a:avLst/>
          </a:prstGeom>
          <a:solidFill>
            <a:schemeClr val="bg1"/>
          </a:solidFill>
          <a:ln w="50800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195474"/>
                      <a:gd name="connsiteY0" fmla="*/ 0 h 4135319"/>
                      <a:gd name="connsiteX1" fmla="*/ 564534 w 3195474"/>
                      <a:gd name="connsiteY1" fmla="*/ 0 h 4135319"/>
                      <a:gd name="connsiteX2" fmla="*/ 1001249 w 3195474"/>
                      <a:gd name="connsiteY2" fmla="*/ 0 h 4135319"/>
                      <a:gd name="connsiteX3" fmla="*/ 1501873 w 3195474"/>
                      <a:gd name="connsiteY3" fmla="*/ 0 h 4135319"/>
                      <a:gd name="connsiteX4" fmla="*/ 2098361 w 3195474"/>
                      <a:gd name="connsiteY4" fmla="*/ 0 h 4135319"/>
                      <a:gd name="connsiteX5" fmla="*/ 2630940 w 3195474"/>
                      <a:gd name="connsiteY5" fmla="*/ 0 h 4135319"/>
                      <a:gd name="connsiteX6" fmla="*/ 3195474 w 3195474"/>
                      <a:gd name="connsiteY6" fmla="*/ 0 h 4135319"/>
                      <a:gd name="connsiteX7" fmla="*/ 3195474 w 3195474"/>
                      <a:gd name="connsiteY7" fmla="*/ 549407 h 4135319"/>
                      <a:gd name="connsiteX8" fmla="*/ 3195474 w 3195474"/>
                      <a:gd name="connsiteY8" fmla="*/ 1057460 h 4135319"/>
                      <a:gd name="connsiteX9" fmla="*/ 3195474 w 3195474"/>
                      <a:gd name="connsiteY9" fmla="*/ 1689573 h 4135319"/>
                      <a:gd name="connsiteX10" fmla="*/ 3195474 w 3195474"/>
                      <a:gd name="connsiteY10" fmla="*/ 2197627 h 4135319"/>
                      <a:gd name="connsiteX11" fmla="*/ 3195474 w 3195474"/>
                      <a:gd name="connsiteY11" fmla="*/ 2664327 h 4135319"/>
                      <a:gd name="connsiteX12" fmla="*/ 3195474 w 3195474"/>
                      <a:gd name="connsiteY12" fmla="*/ 3172380 h 4135319"/>
                      <a:gd name="connsiteX13" fmla="*/ 3195474 w 3195474"/>
                      <a:gd name="connsiteY13" fmla="*/ 4135319 h 4135319"/>
                      <a:gd name="connsiteX14" fmla="*/ 2662895 w 3195474"/>
                      <a:gd name="connsiteY14" fmla="*/ 4135319 h 4135319"/>
                      <a:gd name="connsiteX15" fmla="*/ 2130316 w 3195474"/>
                      <a:gd name="connsiteY15" fmla="*/ 4135319 h 4135319"/>
                      <a:gd name="connsiteX16" fmla="*/ 1661646 w 3195474"/>
                      <a:gd name="connsiteY16" fmla="*/ 4135319 h 4135319"/>
                      <a:gd name="connsiteX17" fmla="*/ 1129067 w 3195474"/>
                      <a:gd name="connsiteY17" fmla="*/ 4135319 h 4135319"/>
                      <a:gd name="connsiteX18" fmla="*/ 596488 w 3195474"/>
                      <a:gd name="connsiteY18" fmla="*/ 4135319 h 4135319"/>
                      <a:gd name="connsiteX19" fmla="*/ 0 w 3195474"/>
                      <a:gd name="connsiteY19" fmla="*/ 4135319 h 4135319"/>
                      <a:gd name="connsiteX20" fmla="*/ 0 w 3195474"/>
                      <a:gd name="connsiteY20" fmla="*/ 3544559 h 4135319"/>
                      <a:gd name="connsiteX21" fmla="*/ 0 w 3195474"/>
                      <a:gd name="connsiteY21" fmla="*/ 2995152 h 4135319"/>
                      <a:gd name="connsiteX22" fmla="*/ 0 w 3195474"/>
                      <a:gd name="connsiteY22" fmla="*/ 2404393 h 4135319"/>
                      <a:gd name="connsiteX23" fmla="*/ 0 w 3195474"/>
                      <a:gd name="connsiteY23" fmla="*/ 1772280 h 4135319"/>
                      <a:gd name="connsiteX24" fmla="*/ 0 w 3195474"/>
                      <a:gd name="connsiteY24" fmla="*/ 1140167 h 4135319"/>
                      <a:gd name="connsiteX25" fmla="*/ 0 w 3195474"/>
                      <a:gd name="connsiteY25" fmla="*/ 508053 h 4135319"/>
                      <a:gd name="connsiteX26" fmla="*/ 0 w 3195474"/>
                      <a:gd name="connsiteY26" fmla="*/ 0 h 4135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195474" h="4135319" fill="none" extrusionOk="0">
                        <a:moveTo>
                          <a:pt x="0" y="0"/>
                        </a:moveTo>
                        <a:cubicBezTo>
                          <a:pt x="179870" y="-50709"/>
                          <a:pt x="402085" y="14628"/>
                          <a:pt x="564534" y="0"/>
                        </a:cubicBezTo>
                        <a:cubicBezTo>
                          <a:pt x="726983" y="-14628"/>
                          <a:pt x="801021" y="18035"/>
                          <a:pt x="1001249" y="0"/>
                        </a:cubicBezTo>
                        <a:cubicBezTo>
                          <a:pt x="1201478" y="-18035"/>
                          <a:pt x="1390692" y="42202"/>
                          <a:pt x="1501873" y="0"/>
                        </a:cubicBezTo>
                        <a:cubicBezTo>
                          <a:pt x="1613054" y="-42202"/>
                          <a:pt x="1923146" y="43451"/>
                          <a:pt x="2098361" y="0"/>
                        </a:cubicBezTo>
                        <a:cubicBezTo>
                          <a:pt x="2273576" y="-43451"/>
                          <a:pt x="2503889" y="9271"/>
                          <a:pt x="2630940" y="0"/>
                        </a:cubicBezTo>
                        <a:cubicBezTo>
                          <a:pt x="2757991" y="-9271"/>
                          <a:pt x="3035809" y="51696"/>
                          <a:pt x="3195474" y="0"/>
                        </a:cubicBezTo>
                        <a:cubicBezTo>
                          <a:pt x="3235374" y="152058"/>
                          <a:pt x="3192198" y="396654"/>
                          <a:pt x="3195474" y="549407"/>
                        </a:cubicBezTo>
                        <a:cubicBezTo>
                          <a:pt x="3198750" y="702160"/>
                          <a:pt x="3155707" y="866005"/>
                          <a:pt x="3195474" y="1057460"/>
                        </a:cubicBezTo>
                        <a:cubicBezTo>
                          <a:pt x="3235241" y="1248915"/>
                          <a:pt x="3173911" y="1407365"/>
                          <a:pt x="3195474" y="1689573"/>
                        </a:cubicBezTo>
                        <a:cubicBezTo>
                          <a:pt x="3217037" y="1971781"/>
                          <a:pt x="3188378" y="2085142"/>
                          <a:pt x="3195474" y="2197627"/>
                        </a:cubicBezTo>
                        <a:cubicBezTo>
                          <a:pt x="3202570" y="2310112"/>
                          <a:pt x="3165564" y="2458809"/>
                          <a:pt x="3195474" y="2664327"/>
                        </a:cubicBezTo>
                        <a:cubicBezTo>
                          <a:pt x="3225384" y="2869845"/>
                          <a:pt x="3162936" y="2971487"/>
                          <a:pt x="3195474" y="3172380"/>
                        </a:cubicBezTo>
                        <a:cubicBezTo>
                          <a:pt x="3228012" y="3373273"/>
                          <a:pt x="3163457" y="3788154"/>
                          <a:pt x="3195474" y="4135319"/>
                        </a:cubicBezTo>
                        <a:cubicBezTo>
                          <a:pt x="3022930" y="4144038"/>
                          <a:pt x="2836872" y="4075605"/>
                          <a:pt x="2662895" y="4135319"/>
                        </a:cubicBezTo>
                        <a:cubicBezTo>
                          <a:pt x="2488918" y="4195033"/>
                          <a:pt x="2381218" y="4118816"/>
                          <a:pt x="2130316" y="4135319"/>
                        </a:cubicBezTo>
                        <a:cubicBezTo>
                          <a:pt x="1879414" y="4151822"/>
                          <a:pt x="1850018" y="4110001"/>
                          <a:pt x="1661646" y="4135319"/>
                        </a:cubicBezTo>
                        <a:cubicBezTo>
                          <a:pt x="1473274" y="4160637"/>
                          <a:pt x="1311298" y="4109282"/>
                          <a:pt x="1129067" y="4135319"/>
                        </a:cubicBezTo>
                        <a:cubicBezTo>
                          <a:pt x="946836" y="4161356"/>
                          <a:pt x="861512" y="4091378"/>
                          <a:pt x="596488" y="4135319"/>
                        </a:cubicBezTo>
                        <a:cubicBezTo>
                          <a:pt x="331464" y="4179260"/>
                          <a:pt x="221122" y="4119212"/>
                          <a:pt x="0" y="4135319"/>
                        </a:cubicBezTo>
                        <a:cubicBezTo>
                          <a:pt x="-28366" y="3861415"/>
                          <a:pt x="27222" y="3771708"/>
                          <a:pt x="0" y="3544559"/>
                        </a:cubicBezTo>
                        <a:cubicBezTo>
                          <a:pt x="-27222" y="3317410"/>
                          <a:pt x="10005" y="3235299"/>
                          <a:pt x="0" y="2995152"/>
                        </a:cubicBezTo>
                        <a:cubicBezTo>
                          <a:pt x="-10005" y="2755005"/>
                          <a:pt x="18018" y="2601027"/>
                          <a:pt x="0" y="2404393"/>
                        </a:cubicBezTo>
                        <a:cubicBezTo>
                          <a:pt x="-18018" y="2207759"/>
                          <a:pt x="3667" y="1933304"/>
                          <a:pt x="0" y="1772280"/>
                        </a:cubicBezTo>
                        <a:cubicBezTo>
                          <a:pt x="-3667" y="1611256"/>
                          <a:pt x="1313" y="1267609"/>
                          <a:pt x="0" y="1140167"/>
                        </a:cubicBezTo>
                        <a:cubicBezTo>
                          <a:pt x="-1313" y="1012725"/>
                          <a:pt x="5735" y="663686"/>
                          <a:pt x="0" y="508053"/>
                        </a:cubicBezTo>
                        <a:cubicBezTo>
                          <a:pt x="-5735" y="352420"/>
                          <a:pt x="22487" y="176433"/>
                          <a:pt x="0" y="0"/>
                        </a:cubicBezTo>
                        <a:close/>
                      </a:path>
                      <a:path w="3195474" h="4135319" stroke="0" extrusionOk="0">
                        <a:moveTo>
                          <a:pt x="0" y="0"/>
                        </a:moveTo>
                        <a:cubicBezTo>
                          <a:pt x="235392" y="-54209"/>
                          <a:pt x="318469" y="29434"/>
                          <a:pt x="500624" y="0"/>
                        </a:cubicBezTo>
                        <a:cubicBezTo>
                          <a:pt x="682779" y="-29434"/>
                          <a:pt x="742844" y="6222"/>
                          <a:pt x="937339" y="0"/>
                        </a:cubicBezTo>
                        <a:cubicBezTo>
                          <a:pt x="1131834" y="-6222"/>
                          <a:pt x="1411305" y="55207"/>
                          <a:pt x="1533828" y="0"/>
                        </a:cubicBezTo>
                        <a:cubicBezTo>
                          <a:pt x="1656351" y="-55207"/>
                          <a:pt x="1818137" y="56559"/>
                          <a:pt x="2034452" y="0"/>
                        </a:cubicBezTo>
                        <a:cubicBezTo>
                          <a:pt x="2250767" y="-56559"/>
                          <a:pt x="2382524" y="13662"/>
                          <a:pt x="2535076" y="0"/>
                        </a:cubicBezTo>
                        <a:cubicBezTo>
                          <a:pt x="2687628" y="-13662"/>
                          <a:pt x="2915359" y="63689"/>
                          <a:pt x="3195474" y="0"/>
                        </a:cubicBezTo>
                        <a:cubicBezTo>
                          <a:pt x="3248263" y="245372"/>
                          <a:pt x="3145981" y="389600"/>
                          <a:pt x="3195474" y="508053"/>
                        </a:cubicBezTo>
                        <a:cubicBezTo>
                          <a:pt x="3244967" y="626506"/>
                          <a:pt x="3177927" y="966254"/>
                          <a:pt x="3195474" y="1098813"/>
                        </a:cubicBezTo>
                        <a:cubicBezTo>
                          <a:pt x="3213021" y="1231372"/>
                          <a:pt x="3163999" y="1411947"/>
                          <a:pt x="3195474" y="1606867"/>
                        </a:cubicBezTo>
                        <a:cubicBezTo>
                          <a:pt x="3226949" y="1801787"/>
                          <a:pt x="3157519" y="1909348"/>
                          <a:pt x="3195474" y="2114920"/>
                        </a:cubicBezTo>
                        <a:cubicBezTo>
                          <a:pt x="3233429" y="2320492"/>
                          <a:pt x="3174375" y="2512754"/>
                          <a:pt x="3195474" y="2705680"/>
                        </a:cubicBezTo>
                        <a:cubicBezTo>
                          <a:pt x="3216573" y="2898606"/>
                          <a:pt x="3144066" y="3125308"/>
                          <a:pt x="3195474" y="3337793"/>
                        </a:cubicBezTo>
                        <a:cubicBezTo>
                          <a:pt x="3246882" y="3550278"/>
                          <a:pt x="3107306" y="3893772"/>
                          <a:pt x="3195474" y="4135319"/>
                        </a:cubicBezTo>
                        <a:cubicBezTo>
                          <a:pt x="3083056" y="4166450"/>
                          <a:pt x="2826609" y="4074091"/>
                          <a:pt x="2662895" y="4135319"/>
                        </a:cubicBezTo>
                        <a:cubicBezTo>
                          <a:pt x="2499181" y="4196547"/>
                          <a:pt x="2344975" y="4124752"/>
                          <a:pt x="2194225" y="4135319"/>
                        </a:cubicBezTo>
                        <a:cubicBezTo>
                          <a:pt x="2043475" y="4145886"/>
                          <a:pt x="1783519" y="4107684"/>
                          <a:pt x="1661646" y="4135319"/>
                        </a:cubicBezTo>
                        <a:cubicBezTo>
                          <a:pt x="1539773" y="4162954"/>
                          <a:pt x="1249261" y="4105281"/>
                          <a:pt x="1065158" y="4135319"/>
                        </a:cubicBezTo>
                        <a:cubicBezTo>
                          <a:pt x="881055" y="4165357"/>
                          <a:pt x="668594" y="4121486"/>
                          <a:pt x="532579" y="4135319"/>
                        </a:cubicBezTo>
                        <a:cubicBezTo>
                          <a:pt x="396564" y="4149152"/>
                          <a:pt x="160063" y="4088139"/>
                          <a:pt x="0" y="4135319"/>
                        </a:cubicBezTo>
                        <a:cubicBezTo>
                          <a:pt x="-35063" y="3951575"/>
                          <a:pt x="21592" y="3786762"/>
                          <a:pt x="0" y="3627266"/>
                        </a:cubicBezTo>
                        <a:cubicBezTo>
                          <a:pt x="-21592" y="3467770"/>
                          <a:pt x="15127" y="3273483"/>
                          <a:pt x="0" y="3077859"/>
                        </a:cubicBezTo>
                        <a:cubicBezTo>
                          <a:pt x="-15127" y="2882235"/>
                          <a:pt x="61911" y="2599929"/>
                          <a:pt x="0" y="2404393"/>
                        </a:cubicBezTo>
                        <a:cubicBezTo>
                          <a:pt x="-61911" y="2208857"/>
                          <a:pt x="10492" y="1989560"/>
                          <a:pt x="0" y="1813633"/>
                        </a:cubicBezTo>
                        <a:cubicBezTo>
                          <a:pt x="-10492" y="1637706"/>
                          <a:pt x="12538" y="1461783"/>
                          <a:pt x="0" y="1264226"/>
                        </a:cubicBezTo>
                        <a:cubicBezTo>
                          <a:pt x="-12538" y="1066669"/>
                          <a:pt x="18741" y="932856"/>
                          <a:pt x="0" y="797526"/>
                        </a:cubicBezTo>
                        <a:cubicBezTo>
                          <a:pt x="-18741" y="662196"/>
                          <a:pt x="66614" y="28099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540021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89"/>
            <a:ext cx="12191999" cy="1720429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3. INSTRUCTIONAL METHODS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do you translate your teaching goals into action?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you can develop a philosophy by reading a few highly regarded books on teaching and learning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this demonstrates that you take teaching seriously enough to view it as a discipline worthy of study – a commitment that will sit well with search committees at teaching-focused schools</a:t>
            </a: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C8E53D-5DD0-5F4C-86DC-7A7308DB359D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5EE8BC-D543-9E49-B9EE-AAB1F22E501D}"/>
              </a:ext>
            </a:extLst>
          </p:cNvPr>
          <p:cNvSpPr txBox="1"/>
          <p:nvPr/>
        </p:nvSpPr>
        <p:spPr>
          <a:xfrm>
            <a:off x="1316182" y="3746229"/>
            <a:ext cx="10155381" cy="416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2118" dirty="0">
                <a:solidFill>
                  <a:schemeClr val="tx2"/>
                </a:solidFill>
                <a:latin typeface="Montserrat" pitchFamily="2" charset="77"/>
              </a:rPr>
              <a:t>EXERCISE: </a:t>
            </a:r>
            <a:r>
              <a:rPr lang="en-US" sz="2118" i="1" dirty="0">
                <a:solidFill>
                  <a:schemeClr val="tx2"/>
                </a:solidFill>
                <a:latin typeface="Montserrat" pitchFamily="2" charset="77"/>
              </a:rPr>
              <a:t>what teaching strategies will you use to achieve your goals</a:t>
            </a:r>
          </a:p>
        </p:txBody>
      </p:sp>
    </p:spTree>
    <p:extLst>
      <p:ext uri="{BB962C8B-B14F-4D97-AF65-F5344CB8AC3E}">
        <p14:creationId xmlns:p14="http://schemas.microsoft.com/office/powerpoint/2010/main" val="2655301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89"/>
            <a:ext cx="12191999" cy="1448816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4. LEARNING ASSESSMENT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proof that learning is achieved is a hallmark within education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can you enable students to demonstrate their knowledge in diverse ways?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do you use assessments to improve your teaching?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can you use assessments to contribute to learning?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74308-BCE5-104A-8D0E-5B7E857C59DE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</p:spTree>
    <p:extLst>
      <p:ext uri="{BB962C8B-B14F-4D97-AF65-F5344CB8AC3E}">
        <p14:creationId xmlns:p14="http://schemas.microsoft.com/office/powerpoint/2010/main" val="9671064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40872BD-0C97-9746-9E70-B9E4F6FAA06C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08E928-607D-C64C-AE8C-5CD99903D3C0}"/>
              </a:ext>
            </a:extLst>
          </p:cNvPr>
          <p:cNvSpPr txBox="1"/>
          <p:nvPr/>
        </p:nvSpPr>
        <p:spPr>
          <a:xfrm>
            <a:off x="0" y="895989"/>
            <a:ext cx="12191999" cy="1720429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4. LEARNING ASSESSMENT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proof that learning is achieved is a hallmark within education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can you enable students to demonstrate their knowledge in diverse ways?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do you use assessments to improve your teaching?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can you use assessments to contribute to learning?</a:t>
            </a: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7256DE9-0958-C340-A004-A480BE83CB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77" t="23636" r="29419" b="44341"/>
          <a:stretch/>
        </p:blipFill>
        <p:spPr>
          <a:xfrm>
            <a:off x="1925783" y="2452786"/>
            <a:ext cx="9421091" cy="440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729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40872BD-0C97-9746-9E70-B9E4F6FAA06C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08E928-607D-C64C-AE8C-5CD99903D3C0}"/>
              </a:ext>
            </a:extLst>
          </p:cNvPr>
          <p:cNvSpPr txBox="1"/>
          <p:nvPr/>
        </p:nvSpPr>
        <p:spPr>
          <a:xfrm>
            <a:off x="0" y="895989"/>
            <a:ext cx="12191999" cy="1720429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4. LEARNING ASSESSMENT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proof that learning is achieved is a hallmark within education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can you enable students to demonstrate their knowledge in diverse ways?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do you use assessments to improve your teaching?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can you use assessments to contribute to learning?</a:t>
            </a:r>
          </a:p>
          <a:p>
            <a:pPr marL="730275" lvl="1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B104C109-ED82-EC42-8243-E3C0C03049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26" t="21616" r="48864" b="65050"/>
          <a:stretch/>
        </p:blipFill>
        <p:spPr>
          <a:xfrm>
            <a:off x="0" y="2507672"/>
            <a:ext cx="6123706" cy="1413163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B0325857-D4BE-4349-8715-73EC1936D0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73" t="16162" r="48990" b="69292"/>
          <a:stretch/>
        </p:blipFill>
        <p:spPr>
          <a:xfrm>
            <a:off x="6179126" y="2452254"/>
            <a:ext cx="5909155" cy="1482436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2913C6CF-91C9-1C4E-A351-64DE53E3DC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647" t="18789" r="48737" b="58383"/>
          <a:stretch/>
        </p:blipFill>
        <p:spPr>
          <a:xfrm>
            <a:off x="3144982" y="4170218"/>
            <a:ext cx="6262254" cy="244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101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40A5B-C21C-0D4A-82E4-80643DF4FC3D}"/>
              </a:ext>
            </a:extLst>
          </p:cNvPr>
          <p:cNvSpPr txBox="1"/>
          <p:nvPr/>
        </p:nvSpPr>
        <p:spPr>
          <a:xfrm>
            <a:off x="971267" y="3089988"/>
            <a:ext cx="10264770" cy="416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2118" dirty="0">
                <a:solidFill>
                  <a:schemeClr val="tx2"/>
                </a:solidFill>
                <a:latin typeface="Montserrat" pitchFamily="2" charset="77"/>
              </a:rPr>
              <a:t>EXERCISE: </a:t>
            </a:r>
            <a:r>
              <a:rPr lang="en-US" sz="2118" i="1" dirty="0">
                <a:solidFill>
                  <a:schemeClr val="tx2"/>
                </a:solidFill>
                <a:latin typeface="Montserrat" pitchFamily="2" charset="77"/>
              </a:rPr>
              <a:t>How do you enable students to demonstrate their knowledge?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0872BD-0C97-9746-9E70-B9E4F6FAA06C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08E928-607D-C64C-AE8C-5CD99903D3C0}"/>
              </a:ext>
            </a:extLst>
          </p:cNvPr>
          <p:cNvSpPr txBox="1"/>
          <p:nvPr/>
        </p:nvSpPr>
        <p:spPr>
          <a:xfrm>
            <a:off x="0" y="895989"/>
            <a:ext cx="12191999" cy="1448816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4. LEARNING ASSESSMENT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proof that learning is achieved is a hallmark within education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can you enable students to demonstrate their knowledge in diverse ways?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do you use assessments to improve your teaching?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how can you use assessments to contribute to learning?</a:t>
            </a:r>
          </a:p>
        </p:txBody>
      </p:sp>
    </p:spTree>
    <p:extLst>
      <p:ext uri="{BB962C8B-B14F-4D97-AF65-F5344CB8AC3E}">
        <p14:creationId xmlns:p14="http://schemas.microsoft.com/office/powerpoint/2010/main" val="1244764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370CB7E-13B4-BC48-A8E4-4BEA6A468E05}"/>
              </a:ext>
            </a:extLst>
          </p:cNvPr>
          <p:cNvSpPr txBox="1"/>
          <p:nvPr/>
        </p:nvSpPr>
        <p:spPr>
          <a:xfrm>
            <a:off x="0" y="0"/>
            <a:ext cx="5563349" cy="715405"/>
          </a:xfrm>
          <a:prstGeom prst="rect">
            <a:avLst/>
          </a:prstGeom>
          <a:noFill/>
        </p:spPr>
        <p:txBody>
          <a:bodyPr wrap="none" lIns="98885" tIns="49443" rIns="98885" bIns="49443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In-class peer review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49B7C-0356-ED46-A497-46DDF2E430BA}"/>
              </a:ext>
            </a:extLst>
          </p:cNvPr>
          <p:cNvSpPr txBox="1"/>
          <p:nvPr/>
        </p:nvSpPr>
        <p:spPr>
          <a:xfrm>
            <a:off x="106767" y="1139018"/>
            <a:ext cx="11875168" cy="40934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EXERCISE: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When you get to the breakout room you will go to Files/</a:t>
            </a:r>
            <a:r>
              <a:rPr lang="en-US" dirty="0" err="1">
                <a:solidFill>
                  <a:srgbClr val="1F497D"/>
                </a:solidFill>
                <a:latin typeface="Montserrat" pitchFamily="2" charset="77"/>
              </a:rPr>
              <a:t>ResearchStatements</a:t>
            </a: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 and find the pdf belonging to your breakout room partner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For ~10 minutes read the materials then use ~15 min (each) for feedback</a:t>
            </a:r>
          </a:p>
          <a:p>
            <a:endParaRPr lang="en-US" dirty="0">
              <a:solidFill>
                <a:srgbClr val="1F497D"/>
              </a:solidFill>
              <a:latin typeface="Montserrat" pitchFamily="2" charset="77"/>
            </a:endParaRPr>
          </a:p>
          <a:p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PROMPTS FOR FEEDBACK (also on Canvas):</a:t>
            </a:r>
          </a:p>
          <a:p>
            <a:pPr marL="277360" indent="-277360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Is the research motivation well-developed?</a:t>
            </a:r>
          </a:p>
          <a:p>
            <a:pPr marL="277360" indent="-277360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Does the planned research fit the motivation?</a:t>
            </a:r>
          </a:p>
          <a:p>
            <a:pPr marL="277360" indent="-277360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How does the past/current research connect to where they want it to go?</a:t>
            </a:r>
          </a:p>
          <a:p>
            <a:pPr marL="277360" indent="-277360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Are the main findings of past work obvious?</a:t>
            </a:r>
          </a:p>
          <a:p>
            <a:pPr marL="277360" indent="-277360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Do you understand the methods described?</a:t>
            </a:r>
          </a:p>
          <a:p>
            <a:pPr marL="277360" indent="-277360">
              <a:buFont typeface="Arial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Do you know what major research accomplishments have already been achieved?</a:t>
            </a:r>
          </a:p>
          <a:p>
            <a:endParaRPr lang="en-US" dirty="0">
              <a:solidFill>
                <a:srgbClr val="1F497D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21493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89"/>
            <a:ext cx="12191999" cy="1992041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5. PERSONAL DEVELOPMENT</a:t>
            </a:r>
          </a:p>
          <a:p>
            <a:pPr marL="706008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one of the most important qualities of an inexperienced teacher is the ability to have an open mind and eagerness to change in order to improve – this shows the institution that you are not limited by who you already are</a:t>
            </a:r>
          </a:p>
          <a:p>
            <a:pPr marL="1109442" lvl="2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adopt a tone of humility </a:t>
            </a:r>
          </a:p>
          <a:p>
            <a:pPr marL="1109442" lvl="2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know that good teaching comes from years of trial and error</a:t>
            </a:r>
          </a:p>
          <a:p>
            <a:pPr marL="1109442" lvl="2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talk about the mistakes you’ve made and what you changed as a result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16D67F-588B-9642-8A75-29D24B8FAEC4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</p:spTree>
    <p:extLst>
      <p:ext uri="{BB962C8B-B14F-4D97-AF65-F5344CB8AC3E}">
        <p14:creationId xmlns:p14="http://schemas.microsoft.com/office/powerpoint/2010/main" val="3191047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89"/>
            <a:ext cx="12191999" cy="1992041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5. PERSONAL DEVELOPMENT:</a:t>
            </a:r>
          </a:p>
          <a:p>
            <a:pPr marL="706008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one of the most important qualities of an inexperienced teacher is the ability to have an open mind and eagerness to change in order to improve – this shows the institution that you are not limited by who you already are</a:t>
            </a:r>
          </a:p>
          <a:p>
            <a:pPr marL="1109442" lvl="2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adopt a tone of humility </a:t>
            </a:r>
          </a:p>
          <a:p>
            <a:pPr marL="1109442" lvl="2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know that good teaching comes from years of trial and error</a:t>
            </a:r>
          </a:p>
          <a:p>
            <a:pPr marL="1109442" lvl="2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talk about the mistakes you’ve made and what you changed as a result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8B8877-E2D0-7A40-822D-E4D643561771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F4A76B-DD3C-0E44-8318-74E9951E922F}"/>
              </a:ext>
            </a:extLst>
          </p:cNvPr>
          <p:cNvSpPr txBox="1"/>
          <p:nvPr/>
        </p:nvSpPr>
        <p:spPr>
          <a:xfrm>
            <a:off x="1676400" y="4038866"/>
            <a:ext cx="7910945" cy="7425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2118" dirty="0">
                <a:solidFill>
                  <a:schemeClr val="tx2"/>
                </a:solidFill>
                <a:latin typeface="Montserrat" pitchFamily="2" charset="77"/>
              </a:rPr>
              <a:t>EXERCISE: W</a:t>
            </a:r>
            <a:r>
              <a:rPr lang="en-US" sz="2118" i="1" dirty="0">
                <a:solidFill>
                  <a:schemeClr val="tx2"/>
                </a:solidFill>
                <a:latin typeface="Montserrat" pitchFamily="2" charset="77"/>
              </a:rPr>
              <a:t>hat is your vision for the teacher you want to become?  What steps will you take to get there?</a:t>
            </a:r>
          </a:p>
        </p:txBody>
      </p:sp>
    </p:spTree>
    <p:extLst>
      <p:ext uri="{BB962C8B-B14F-4D97-AF65-F5344CB8AC3E}">
        <p14:creationId xmlns:p14="http://schemas.microsoft.com/office/powerpoint/2010/main" val="2092023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90"/>
            <a:ext cx="12192000" cy="905590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TAILORING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Some schools have specific educational missions (religion, environmental, scientific etc.) that need to be addressed in your statement DO YOUR RESEARCH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878BA-BCDB-8D49-8286-D2AF3C2A411E}"/>
              </a:ext>
            </a:extLst>
          </p:cNvPr>
          <p:cNvSpPr txBox="1"/>
          <p:nvPr/>
        </p:nvSpPr>
        <p:spPr>
          <a:xfrm>
            <a:off x="0" y="0"/>
            <a:ext cx="593308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Teaching Statements</a:t>
            </a:r>
          </a:p>
        </p:txBody>
      </p:sp>
    </p:spTree>
    <p:extLst>
      <p:ext uri="{BB962C8B-B14F-4D97-AF65-F5344CB8AC3E}">
        <p14:creationId xmlns:p14="http://schemas.microsoft.com/office/powerpoint/2010/main" val="10999716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90"/>
            <a:ext cx="12192000" cy="905590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TAILORING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Some schools have specific educational missions (religion, environmental, scientific etc.) that need to be addressed in your statement DO YOUR RESEARCH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2878BA-BCDB-8D49-8286-D2AF3C2A411E}"/>
              </a:ext>
            </a:extLst>
          </p:cNvPr>
          <p:cNvSpPr txBox="1"/>
          <p:nvPr/>
        </p:nvSpPr>
        <p:spPr>
          <a:xfrm>
            <a:off x="0" y="0"/>
            <a:ext cx="593308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Teaching Statements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A8E3540-5EBD-0D47-9E5E-D7D14C612A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116" t="45655" r="24621" b="31224"/>
          <a:stretch/>
        </p:blipFill>
        <p:spPr>
          <a:xfrm>
            <a:off x="1" y="1848590"/>
            <a:ext cx="6099090" cy="3355848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B2C983E-35D9-DC4B-B4D6-6BE4622D17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315" t="44329" r="24819" b="42338"/>
          <a:stretch/>
        </p:blipFill>
        <p:spPr>
          <a:xfrm>
            <a:off x="6016373" y="1900052"/>
            <a:ext cx="6044997" cy="19475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11D84A3-9D84-E547-95AD-F52413B6F8F3}"/>
              </a:ext>
            </a:extLst>
          </p:cNvPr>
          <p:cNvSpPr/>
          <p:nvPr/>
        </p:nvSpPr>
        <p:spPr>
          <a:xfrm>
            <a:off x="106878" y="3800104"/>
            <a:ext cx="5795158" cy="1341912"/>
          </a:xfrm>
          <a:prstGeom prst="rect">
            <a:avLst/>
          </a:prstGeom>
          <a:solidFill>
            <a:srgbClr val="FFFF00">
              <a:alpha val="1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EFDD08-1709-0245-AC4F-DD2CD6A1BAD2}"/>
              </a:ext>
            </a:extLst>
          </p:cNvPr>
          <p:cNvSpPr/>
          <p:nvPr/>
        </p:nvSpPr>
        <p:spPr>
          <a:xfrm>
            <a:off x="6092041" y="1818903"/>
            <a:ext cx="5795158" cy="2018805"/>
          </a:xfrm>
          <a:prstGeom prst="rect">
            <a:avLst/>
          </a:prstGeom>
          <a:solidFill>
            <a:srgbClr val="FFFF00">
              <a:alpha val="1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227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90"/>
            <a:ext cx="12192000" cy="2535267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TAILORING: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Some schools have specific educational missions (religion, environmental, scientific etc.) that need to be addressed in your statement DO YOUR RESEARCH</a:t>
            </a:r>
          </a:p>
          <a:p>
            <a:pPr marL="280876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R1s: 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more likely to have large-format classes and online education offered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teaching statements will not make/break application, but a good one will make you stand out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write about both undergrad and graduate-level education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think about teaching </a:t>
            </a:r>
            <a:r>
              <a:rPr lang="en-US" sz="1765" u="sng" dirty="0">
                <a:solidFill>
                  <a:srgbClr val="1F497D"/>
                </a:solidFill>
                <a:latin typeface="Montserrat" pitchFamily="2" charset="77"/>
              </a:rPr>
              <a:t>your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graduate students – what do they need to know to be successful?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2328DB-DC76-3D46-91BC-81F918CFB7FB}"/>
              </a:ext>
            </a:extLst>
          </p:cNvPr>
          <p:cNvSpPr txBox="1"/>
          <p:nvPr/>
        </p:nvSpPr>
        <p:spPr>
          <a:xfrm>
            <a:off x="0" y="0"/>
            <a:ext cx="593308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Teaching Statements</a:t>
            </a:r>
          </a:p>
        </p:txBody>
      </p:sp>
    </p:spTree>
    <p:extLst>
      <p:ext uri="{BB962C8B-B14F-4D97-AF65-F5344CB8AC3E}">
        <p14:creationId xmlns:p14="http://schemas.microsoft.com/office/powerpoint/2010/main" val="4117763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895990"/>
            <a:ext cx="12192000" cy="4164944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TAILORING: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Some schools have specific educational missions (religion, environmental, scientific etc.) that need to be addressed in your statement DO YOUR RESEARCH</a:t>
            </a:r>
          </a:p>
          <a:p>
            <a:pPr marL="280876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R1s: 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more likely to have large-format classes and online education offered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teaching statements will not make/break application, but a good one will make you stand out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write about both undergrad and graduate-level education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think about teaching </a:t>
            </a:r>
            <a:r>
              <a:rPr lang="en-US" sz="1765" u="sng" dirty="0">
                <a:solidFill>
                  <a:srgbClr val="1F497D"/>
                </a:solidFill>
                <a:latin typeface="Montserrat" pitchFamily="2" charset="77"/>
              </a:rPr>
              <a:t>your</a:t>
            </a: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 graduate students – what do they need to know to be successful?</a:t>
            </a:r>
          </a:p>
          <a:p>
            <a:pPr marL="280876" indent="-280876">
              <a:buFont typeface="Arial"/>
              <a:buChar char="•"/>
            </a:pPr>
            <a:endParaRPr lang="en-U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SLACs: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SLACs will specialize in focused, individualized education and experiential learning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it is critical to avoid presenting teaching as a second priority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are more likely to want to see how your research and teaching are linked into a consistent whole</a:t>
            </a:r>
          </a:p>
          <a:p>
            <a:pPr marL="730275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focus on undergraduate education only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99F52E-8604-CD40-98CD-6E6644E3D058}"/>
              </a:ext>
            </a:extLst>
          </p:cNvPr>
          <p:cNvSpPr txBox="1"/>
          <p:nvPr/>
        </p:nvSpPr>
        <p:spPr>
          <a:xfrm>
            <a:off x="0" y="0"/>
            <a:ext cx="593308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Teaching Statements</a:t>
            </a:r>
          </a:p>
        </p:txBody>
      </p:sp>
    </p:spTree>
    <p:extLst>
      <p:ext uri="{BB962C8B-B14F-4D97-AF65-F5344CB8AC3E}">
        <p14:creationId xmlns:p14="http://schemas.microsoft.com/office/powerpoint/2010/main" val="1293003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FA837E-17FF-484E-BF6A-EACC435F9E95}"/>
              </a:ext>
            </a:extLst>
          </p:cNvPr>
          <p:cNvSpPr txBox="1"/>
          <p:nvPr/>
        </p:nvSpPr>
        <p:spPr>
          <a:xfrm>
            <a:off x="0" y="0"/>
            <a:ext cx="4610603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For Next Week…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3B5C1-30F3-2343-909D-73967200A4C7}"/>
              </a:ext>
            </a:extLst>
          </p:cNvPr>
          <p:cNvSpPr txBox="1"/>
          <p:nvPr/>
        </p:nvSpPr>
        <p:spPr>
          <a:xfrm>
            <a:off x="108810" y="1004272"/>
            <a:ext cx="120831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1F497D"/>
                </a:solidFill>
                <a:latin typeface="Montserrat" pitchFamily="2" charset="77"/>
              </a:rPr>
              <a:t>Exercise: Create a &lt;2pg Teaching Statement for next Wednesday</a:t>
            </a:r>
          </a:p>
          <a:p>
            <a:pPr marL="302575" indent="-3025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avoid promising too much</a:t>
            </a:r>
          </a:p>
          <a:p>
            <a:pPr marL="302575" indent="-3025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keep it in the first person</a:t>
            </a:r>
          </a:p>
          <a:p>
            <a:pPr marL="302575" indent="-3025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don’t repeat your CV</a:t>
            </a:r>
          </a:p>
          <a:p>
            <a:pPr marL="302575" indent="-302575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497D"/>
                </a:solidFill>
                <a:latin typeface="Montserrat" pitchFamily="2" charset="77"/>
              </a:rPr>
              <a:t>be sure to tailor it to the institution you are applying to</a:t>
            </a:r>
          </a:p>
          <a:p>
            <a:endParaRPr lang="en-US" dirty="0">
              <a:solidFill>
                <a:srgbClr val="1F497D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957539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B83CE3D-04EC-1641-8AA4-DF23F4720B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043" t="8502" r="20962" b="36652"/>
          <a:stretch/>
        </p:blipFill>
        <p:spPr>
          <a:xfrm>
            <a:off x="1658471" y="1075157"/>
            <a:ext cx="8059270" cy="578284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FBE6B8-1E03-634D-B1D4-2DE4879544D3}"/>
              </a:ext>
            </a:extLst>
          </p:cNvPr>
          <p:cNvSpPr/>
          <p:nvPr/>
        </p:nvSpPr>
        <p:spPr>
          <a:xfrm>
            <a:off x="6390433" y="351594"/>
            <a:ext cx="5663021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88" dirty="0">
                <a:solidFill>
                  <a:srgbClr val="FF0000"/>
                </a:solidFill>
                <a:latin typeface="Montserrat" pitchFamily="2" charset="77"/>
              </a:rPr>
              <a:t>https://</a:t>
            </a:r>
            <a:r>
              <a:rPr lang="en-US" sz="1588" dirty="0" err="1">
                <a:solidFill>
                  <a:srgbClr val="FF0000"/>
                </a:solidFill>
                <a:latin typeface="Montserrat" pitchFamily="2" charset="77"/>
              </a:rPr>
              <a:t>implicit.harvard.edu</a:t>
            </a:r>
            <a:r>
              <a:rPr lang="en-US" sz="1588" dirty="0">
                <a:solidFill>
                  <a:srgbClr val="FF0000"/>
                </a:solidFill>
                <a:latin typeface="Montserrat" pitchFamily="2" charset="77"/>
              </a:rPr>
              <a:t>/implicit/</a:t>
            </a:r>
            <a:r>
              <a:rPr lang="en-US" sz="1588" dirty="0" err="1">
                <a:solidFill>
                  <a:srgbClr val="FF0000"/>
                </a:solidFill>
                <a:latin typeface="Montserrat" pitchFamily="2" charset="77"/>
              </a:rPr>
              <a:t>takeatest.html</a:t>
            </a:r>
            <a:endParaRPr lang="en-US" sz="1588" dirty="0">
              <a:solidFill>
                <a:srgbClr val="FF0000"/>
              </a:solidFill>
              <a:latin typeface="Montserrat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EBF748-07F1-9D48-B85E-4E1AB1465BFE}"/>
              </a:ext>
            </a:extLst>
          </p:cNvPr>
          <p:cNvSpPr txBox="1"/>
          <p:nvPr/>
        </p:nvSpPr>
        <p:spPr>
          <a:xfrm>
            <a:off x="0" y="0"/>
            <a:ext cx="591705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Also For Next Week…</a:t>
            </a:r>
          </a:p>
        </p:txBody>
      </p:sp>
    </p:spTree>
    <p:extLst>
      <p:ext uri="{BB962C8B-B14F-4D97-AF65-F5344CB8AC3E}">
        <p14:creationId xmlns:p14="http://schemas.microsoft.com/office/powerpoint/2010/main" val="1051850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8A8C85-32FF-F143-8E0C-7C0692DC4EF7}"/>
              </a:ext>
            </a:extLst>
          </p:cNvPr>
          <p:cNvSpPr txBox="1"/>
          <p:nvPr/>
        </p:nvSpPr>
        <p:spPr>
          <a:xfrm>
            <a:off x="0" y="0"/>
            <a:ext cx="593308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Teaching Statements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19F81-4F9D-7B45-A7A0-8AC10EF88A45}"/>
              </a:ext>
            </a:extLst>
          </p:cNvPr>
          <p:cNvSpPr txBox="1"/>
          <p:nvPr/>
        </p:nvSpPr>
        <p:spPr>
          <a:xfrm>
            <a:off x="86497" y="895990"/>
            <a:ext cx="12105503" cy="905590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PURPOSE: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gives the committee a sense that you have given teaching enough thought to have developed a philosophy that can be expressed in a clear and meaningful way</a:t>
            </a:r>
          </a:p>
        </p:txBody>
      </p:sp>
    </p:spTree>
    <p:extLst>
      <p:ext uri="{BB962C8B-B14F-4D97-AF65-F5344CB8AC3E}">
        <p14:creationId xmlns:p14="http://schemas.microsoft.com/office/powerpoint/2010/main" val="3219210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B9CA4E-E92C-464E-AFA5-0D5E761AC576}"/>
              </a:ext>
            </a:extLst>
          </p:cNvPr>
          <p:cNvSpPr txBox="1"/>
          <p:nvPr/>
        </p:nvSpPr>
        <p:spPr>
          <a:xfrm>
            <a:off x="0" y="0"/>
            <a:ext cx="593308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Teaching Statements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9CE8DC-5446-564A-9FA4-C91DB5585CF9}"/>
              </a:ext>
            </a:extLst>
          </p:cNvPr>
          <p:cNvSpPr txBox="1"/>
          <p:nvPr/>
        </p:nvSpPr>
        <p:spPr>
          <a:xfrm>
            <a:off x="86497" y="895990"/>
            <a:ext cx="12105503" cy="1448816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PURPOSE: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gives the committee a sense that you have given teaching enough thought to have developed a philosophy that can be expressed in a clear and meaningful way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writing a teaching philosophy promotes reflective practice, which can improve teaching through focus on instructional choices</a:t>
            </a:r>
          </a:p>
        </p:txBody>
      </p:sp>
    </p:spTree>
    <p:extLst>
      <p:ext uri="{BB962C8B-B14F-4D97-AF65-F5344CB8AC3E}">
        <p14:creationId xmlns:p14="http://schemas.microsoft.com/office/powerpoint/2010/main" val="2977894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497" y="895990"/>
            <a:ext cx="12105503" cy="1720429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PURPOSE: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gives the committee a sense that you have given teaching enough thought to have developed a philosophy that can be expressed in a clear and meaningful way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writing a teaching philosophy promotes reflective practice, which can improve teaching through focus on instructional choices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you can also share it with your students so that they understand your instructional decisions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A8C569-03B8-BA47-AABC-5613226155C3}"/>
              </a:ext>
            </a:extLst>
          </p:cNvPr>
          <p:cNvSpPr txBox="1"/>
          <p:nvPr/>
        </p:nvSpPr>
        <p:spPr>
          <a:xfrm>
            <a:off x="0" y="0"/>
            <a:ext cx="593308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Teaching Statements</a:t>
            </a:r>
          </a:p>
        </p:txBody>
      </p:sp>
    </p:spTree>
    <p:extLst>
      <p:ext uri="{BB962C8B-B14F-4D97-AF65-F5344CB8AC3E}">
        <p14:creationId xmlns:p14="http://schemas.microsoft.com/office/powerpoint/2010/main" val="3411838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8A8C85-32FF-F143-8E0C-7C0692DC4EF7}"/>
              </a:ext>
            </a:extLst>
          </p:cNvPr>
          <p:cNvSpPr txBox="1"/>
          <p:nvPr/>
        </p:nvSpPr>
        <p:spPr>
          <a:xfrm>
            <a:off x="0" y="0"/>
            <a:ext cx="593308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Teaching Statements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CEB489-3615-3748-B351-0E265D1925D9}"/>
              </a:ext>
            </a:extLst>
          </p:cNvPr>
          <p:cNvSpPr txBox="1"/>
          <p:nvPr/>
        </p:nvSpPr>
        <p:spPr>
          <a:xfrm>
            <a:off x="0" y="895989"/>
            <a:ext cx="12192000" cy="4708170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THE PROBLEMS: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a lot of teaching statement sound the same: 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everyone cares about the students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wants to challenge them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runs a student-centered classroom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mixes up discussions with active learning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puts students first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is available outside the classroom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loves teaching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has learned a lot from their students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integrates research and teaching and so on and so on</a:t>
            </a:r>
            <a:r>
              <a:rPr lang="is-IS" sz="1765" dirty="0">
                <a:solidFill>
                  <a:srgbClr val="1F497D"/>
                </a:solidFill>
                <a:latin typeface="Montserrat" pitchFamily="2" charset="77"/>
              </a:rPr>
              <a:t>…</a:t>
            </a:r>
          </a:p>
          <a:p>
            <a:pPr marL="280876" indent="-280876">
              <a:buFont typeface="Arial"/>
              <a:buChar char="•"/>
            </a:pPr>
            <a:r>
              <a:rPr lang="is-IS" sz="1765" dirty="0">
                <a:solidFill>
                  <a:srgbClr val="1F497D"/>
                </a:solidFill>
                <a:latin typeface="Montserrat" pitchFamily="2" charset="77"/>
              </a:rPr>
              <a:t>also, it is less likely that you‘ve had extensive teaching experience while in graduate school</a:t>
            </a:r>
          </a:p>
          <a:p>
            <a:pPr marL="706008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instead, you can write about your commitment to teaching instead of your experience pulling examples from your CV</a:t>
            </a:r>
          </a:p>
          <a:p>
            <a:pPr marL="706008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you can also draw from your experience as a student</a:t>
            </a:r>
          </a:p>
          <a:p>
            <a:pPr marL="280876" indent="-280876">
              <a:buFont typeface="Arial"/>
              <a:buChar char="•"/>
            </a:pPr>
            <a:endParaRPr lang="is-I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280876" indent="-280876">
              <a:buFont typeface="Arial"/>
              <a:buChar char="•"/>
            </a:pPr>
            <a:endParaRPr lang="is-IS" sz="1765" dirty="0">
              <a:solidFill>
                <a:srgbClr val="1F497D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76839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8A8C85-32FF-F143-8E0C-7C0692DC4EF7}"/>
              </a:ext>
            </a:extLst>
          </p:cNvPr>
          <p:cNvSpPr txBox="1"/>
          <p:nvPr/>
        </p:nvSpPr>
        <p:spPr>
          <a:xfrm>
            <a:off x="0" y="0"/>
            <a:ext cx="5933080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Teaching Statements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CEB489-3615-3748-B351-0E265D1925D9}"/>
              </a:ext>
            </a:extLst>
          </p:cNvPr>
          <p:cNvSpPr txBox="1"/>
          <p:nvPr/>
        </p:nvSpPr>
        <p:spPr>
          <a:xfrm>
            <a:off x="0" y="895989"/>
            <a:ext cx="12192000" cy="4708170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THE PROBLEMS: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a lot of teaching statement sound the same: 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everyone cares about the students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wants to challenge them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runs a student-centered classroom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mixes up discussions with active learning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puts students first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is available outside the classroom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loves teaching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has learned a lot from their students</a:t>
            </a:r>
          </a:p>
          <a:p>
            <a:pPr marL="790168" lvl="1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integrates research and teaching and so on and so on</a:t>
            </a:r>
            <a:r>
              <a:rPr lang="is-IS" sz="1765" dirty="0">
                <a:solidFill>
                  <a:srgbClr val="1F497D"/>
                </a:solidFill>
                <a:latin typeface="Montserrat" pitchFamily="2" charset="77"/>
              </a:rPr>
              <a:t>…</a:t>
            </a:r>
          </a:p>
          <a:p>
            <a:pPr marL="280876" indent="-280876">
              <a:buFont typeface="Arial"/>
              <a:buChar char="•"/>
            </a:pPr>
            <a:r>
              <a:rPr lang="is-IS" sz="1765" dirty="0">
                <a:solidFill>
                  <a:srgbClr val="1F497D"/>
                </a:solidFill>
                <a:latin typeface="Montserrat" pitchFamily="2" charset="77"/>
              </a:rPr>
              <a:t>also, it is less likely that you‘ve had extensive teaching experience while in graduate school</a:t>
            </a:r>
          </a:p>
          <a:p>
            <a:pPr marL="706008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instead, you can write about your commitment to teaching instead of your experience pulling examples from your CV</a:t>
            </a:r>
          </a:p>
          <a:p>
            <a:pPr marL="706008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  <a:ea typeface="Calibri" panose="020F0502020204030204" pitchFamily="34" charset="0"/>
                <a:cs typeface="Times New Roman" panose="02020603050405020304" pitchFamily="18" charset="0"/>
              </a:rPr>
              <a:t>you can also draw from your experience as a student</a:t>
            </a:r>
          </a:p>
          <a:p>
            <a:pPr marL="280876" indent="-280876">
              <a:buFont typeface="Arial"/>
              <a:buChar char="•"/>
            </a:pPr>
            <a:endParaRPr lang="is-IS" sz="1765" dirty="0">
              <a:solidFill>
                <a:srgbClr val="1F497D"/>
              </a:solidFill>
              <a:latin typeface="Montserrat" pitchFamily="2" charset="77"/>
            </a:endParaRPr>
          </a:p>
          <a:p>
            <a:pPr marL="280876" indent="-280876">
              <a:buFont typeface="Arial"/>
              <a:buChar char="•"/>
            </a:pPr>
            <a:endParaRPr lang="is-IS" sz="1765" dirty="0">
              <a:solidFill>
                <a:srgbClr val="1F497D"/>
              </a:solidFill>
              <a:latin typeface="Montserrat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5C6C19-B05A-7E44-A15C-FF3B2A13234B}"/>
              </a:ext>
            </a:extLst>
          </p:cNvPr>
          <p:cNvSpPr txBox="1"/>
          <p:nvPr/>
        </p:nvSpPr>
        <p:spPr>
          <a:xfrm>
            <a:off x="340862" y="5250312"/>
            <a:ext cx="11225704" cy="7063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lIns="89875" tIns="44937" rIns="89875" bIns="44937" rtlCol="0">
            <a:spAutoFit/>
          </a:bodyPr>
          <a:lstStyle/>
          <a:p>
            <a:pPr algn="ctr"/>
            <a:r>
              <a:rPr lang="en-US" i="1" dirty="0">
                <a:solidFill>
                  <a:srgbClr val="1F497D"/>
                </a:solidFill>
                <a:latin typeface="Montserrat" pitchFamily="2" charset="77"/>
              </a:rPr>
              <a:t>Take out a piece of paper or open a google doc. We will work through 5 exercises that will help form the framework of your teaching statement. </a:t>
            </a:r>
          </a:p>
        </p:txBody>
      </p:sp>
    </p:spTree>
    <p:extLst>
      <p:ext uri="{BB962C8B-B14F-4D97-AF65-F5344CB8AC3E}">
        <p14:creationId xmlns:p14="http://schemas.microsoft.com/office/powerpoint/2010/main" val="293309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2459" y="824737"/>
            <a:ext cx="12069541" cy="1720429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1. THE VALUE OF TEACHING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draw upon your own experience as a student, scholar, and a human being and how you want to provide similar opportunities to others</a:t>
            </a:r>
          </a:p>
          <a:p>
            <a:pPr marL="751974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</a:rPr>
              <a:t>did you participate in any transformative personal experiences – e.g. undergrad research projects</a:t>
            </a:r>
          </a:p>
          <a:p>
            <a:pPr marL="751974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</a:rPr>
              <a:t>did you have teachers that inspired you – what qualities of theirs would you want to emulate and why?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8A8C85-32FF-F143-8E0C-7C0692DC4EF7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5EF004-9CA2-4843-921B-171693A63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7132" y="2851486"/>
            <a:ext cx="4625106" cy="289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11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2459" y="824737"/>
            <a:ext cx="12069541" cy="1720429"/>
          </a:xfrm>
          <a:prstGeom prst="rect">
            <a:avLst/>
          </a:prstGeom>
          <a:noFill/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1765" b="1" dirty="0">
                <a:solidFill>
                  <a:srgbClr val="1F497D"/>
                </a:solidFill>
                <a:latin typeface="Montserrat" pitchFamily="2" charset="77"/>
              </a:rPr>
              <a:t>1. THE VALUE OF TEACHING</a:t>
            </a:r>
          </a:p>
          <a:p>
            <a:pPr marL="280876" indent="-280876">
              <a:buFont typeface="Arial"/>
              <a:buChar char="•"/>
            </a:pPr>
            <a:r>
              <a:rPr lang="en-US" sz="1765" dirty="0">
                <a:solidFill>
                  <a:srgbClr val="1F497D"/>
                </a:solidFill>
                <a:latin typeface="Montserrat" pitchFamily="2" charset="77"/>
              </a:rPr>
              <a:t>draw upon your own experience as a student, scholar, and a human being and how you want to provide similar opportunities to others</a:t>
            </a:r>
          </a:p>
          <a:p>
            <a:pPr marL="751974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</a:rPr>
              <a:t>did you participate in any transformative personal experiences – e.g. undergrad research projects</a:t>
            </a:r>
          </a:p>
          <a:p>
            <a:pPr marL="751974" lvl="1" indent="-302575">
              <a:buFont typeface="Arial" panose="020B0604020202020204" pitchFamily="34" charset="0"/>
              <a:buChar char="•"/>
            </a:pPr>
            <a:r>
              <a:rPr lang="en-US" sz="1765" dirty="0">
                <a:solidFill>
                  <a:schemeClr val="tx2"/>
                </a:solidFill>
                <a:latin typeface="Montserrat" pitchFamily="2" charset="77"/>
              </a:rPr>
              <a:t>did you have teachers that inspired you – what qualities of theirs would you want to emulate and why?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8A8C85-32FF-F143-8E0C-7C0692DC4EF7}"/>
              </a:ext>
            </a:extLst>
          </p:cNvPr>
          <p:cNvSpPr txBox="1"/>
          <p:nvPr/>
        </p:nvSpPr>
        <p:spPr>
          <a:xfrm>
            <a:off x="0" y="0"/>
            <a:ext cx="11550002" cy="706305"/>
          </a:xfrm>
          <a:prstGeom prst="rect">
            <a:avLst/>
          </a:prstGeom>
          <a:noFill/>
        </p:spPr>
        <p:txBody>
          <a:bodyPr wrap="none" lIns="89875" tIns="44937" rIns="89875" bIns="44937" rtlCol="0">
            <a:spAutoFit/>
          </a:bodyPr>
          <a:lstStyle/>
          <a:p>
            <a:r>
              <a:rPr lang="en-US" sz="4000" b="1" dirty="0">
                <a:solidFill>
                  <a:schemeClr val="tx2"/>
                </a:solidFill>
                <a:latin typeface="Montserrat" pitchFamily="2" charset="77"/>
              </a:rPr>
              <a:t>5-Facets of Effective Teaching Statements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5EF004-9CA2-4843-921B-171693A63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7132" y="2851486"/>
            <a:ext cx="4625106" cy="28906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49A922-2E69-DC4A-9D06-ECE48EB7C981}"/>
              </a:ext>
            </a:extLst>
          </p:cNvPr>
          <p:cNvSpPr txBox="1"/>
          <p:nvPr/>
        </p:nvSpPr>
        <p:spPr>
          <a:xfrm>
            <a:off x="352738" y="3290883"/>
            <a:ext cx="6000561" cy="10685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lIns="89875" tIns="44937" rIns="89875" bIns="44937" rtlCol="0">
            <a:spAutoFit/>
          </a:bodyPr>
          <a:lstStyle/>
          <a:p>
            <a:r>
              <a:rPr lang="en-US" sz="2118" dirty="0">
                <a:solidFill>
                  <a:schemeClr val="tx2"/>
                </a:solidFill>
                <a:latin typeface="Montserrat" pitchFamily="2" charset="77"/>
              </a:rPr>
              <a:t>EXERCISE: </a:t>
            </a:r>
            <a:r>
              <a:rPr lang="en-US" sz="2118" i="1" dirty="0">
                <a:solidFill>
                  <a:schemeClr val="tx2"/>
                </a:solidFill>
                <a:latin typeface="Montserrat" pitchFamily="2" charset="77"/>
              </a:rPr>
              <a:t>what gives teaching meaning to you?  or (if you have little teaching experience) what makes a great teacher?</a:t>
            </a:r>
          </a:p>
        </p:txBody>
      </p:sp>
    </p:spTree>
    <p:extLst>
      <p:ext uri="{BB962C8B-B14F-4D97-AF65-F5344CB8AC3E}">
        <p14:creationId xmlns:p14="http://schemas.microsoft.com/office/powerpoint/2010/main" val="865066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2102</TotalTime>
  <Words>2185</Words>
  <Application>Microsoft Macintosh PowerPoint</Application>
  <PresentationFormat>Widescreen</PresentationFormat>
  <Paragraphs>221</Paragraphs>
  <Slides>27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Texas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Ginny Catania</dc:creator>
  <cp:lastModifiedBy>Catania, Ginny A</cp:lastModifiedBy>
  <cp:revision>218</cp:revision>
  <cp:lastPrinted>2018-09-21T19:35:27Z</cp:lastPrinted>
  <dcterms:created xsi:type="dcterms:W3CDTF">2016-09-22T18:30:41Z</dcterms:created>
  <dcterms:modified xsi:type="dcterms:W3CDTF">2020-09-25T17:46:15Z</dcterms:modified>
</cp:coreProperties>
</file>

<file path=docProps/thumbnail.jpeg>
</file>